
<file path=[Content_Types].xml><?xml version="1.0" encoding="utf-8"?>
<Types xmlns="http://schemas.openxmlformats.org/package/2006/content-types">
  <Default Extension="m4a" ContentType="audi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398" r:id="rId2"/>
    <p:sldId id="346" r:id="rId3"/>
    <p:sldId id="423" r:id="rId4"/>
    <p:sldId id="424" r:id="rId5"/>
    <p:sldId id="421" r:id="rId6"/>
    <p:sldId id="402" r:id="rId7"/>
    <p:sldId id="306" r:id="rId8"/>
    <p:sldId id="404" r:id="rId9"/>
    <p:sldId id="362" r:id="rId10"/>
    <p:sldId id="367" r:id="rId11"/>
    <p:sldId id="376" r:id="rId12"/>
    <p:sldId id="380" r:id="rId13"/>
    <p:sldId id="382" r:id="rId14"/>
    <p:sldId id="387" r:id="rId15"/>
    <p:sldId id="388" r:id="rId16"/>
    <p:sldId id="389" r:id="rId17"/>
    <p:sldId id="340" r:id="rId18"/>
    <p:sldId id="399" r:id="rId19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0000CC"/>
    <a:srgbClr val="1D313B"/>
    <a:srgbClr val="00A1E0"/>
    <a:srgbClr val="009EDB"/>
    <a:srgbClr val="9D9B91"/>
    <a:srgbClr val="DFD4BD"/>
    <a:srgbClr val="A9C0C6"/>
    <a:srgbClr val="919191"/>
    <a:srgbClr val="3D607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134C4F7-0900-4251-B7E0-B6DF193CBE4D}" v="1" dt="2025-08-08T20:26:24.07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62" d="100"/>
          <a:sy n="62" d="100"/>
        </p:scale>
        <p:origin x="504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tella Durante" userId="a69b1de9cb8686fe" providerId="LiveId" clId="{4134C4F7-0900-4251-B7E0-B6DF193CBE4D}"/>
    <pc:docChg chg="addSld delSld modSld sldOrd">
      <pc:chgData name="Stella Durante" userId="a69b1de9cb8686fe" providerId="LiveId" clId="{4134C4F7-0900-4251-B7E0-B6DF193CBE4D}" dt="2025-08-08T20:27:57.493" v="50" actId="20577"/>
      <pc:docMkLst>
        <pc:docMk/>
      </pc:docMkLst>
      <pc:sldChg chg="modSp add mod ord">
        <pc:chgData name="Stella Durante" userId="a69b1de9cb8686fe" providerId="LiveId" clId="{4134C4F7-0900-4251-B7E0-B6DF193CBE4D}" dt="2025-08-08T20:26:57.281" v="32"/>
        <pc:sldMkLst>
          <pc:docMk/>
          <pc:sldMk cId="64645283" sldId="398"/>
        </pc:sldMkLst>
        <pc:grpChg chg="mod">
          <ac:chgData name="Stella Durante" userId="a69b1de9cb8686fe" providerId="LiveId" clId="{4134C4F7-0900-4251-B7E0-B6DF193CBE4D}" dt="2025-08-08T20:26:31.540" v="22" actId="14100"/>
          <ac:grpSpMkLst>
            <pc:docMk/>
            <pc:sldMk cId="64645283" sldId="398"/>
            <ac:grpSpMk id="23" creationId="{95C6A634-2B21-EF43-F762-B0EE881265E3}"/>
          </ac:grpSpMkLst>
        </pc:grpChg>
        <pc:picChg chg="mod">
          <ac:chgData name="Stella Durante" userId="a69b1de9cb8686fe" providerId="LiveId" clId="{4134C4F7-0900-4251-B7E0-B6DF193CBE4D}" dt="2025-08-08T20:26:42.955" v="27" actId="1076"/>
          <ac:picMkLst>
            <pc:docMk/>
            <pc:sldMk cId="64645283" sldId="398"/>
            <ac:picMk id="2" creationId="{FA85BE55-0B12-C11F-719A-1BABECFA364C}"/>
          </ac:picMkLst>
        </pc:picChg>
        <pc:picChg chg="mod">
          <ac:chgData name="Stella Durante" userId="a69b1de9cb8686fe" providerId="LiveId" clId="{4134C4F7-0900-4251-B7E0-B6DF193CBE4D}" dt="2025-08-08T20:26:49.312" v="30" actId="1076"/>
          <ac:picMkLst>
            <pc:docMk/>
            <pc:sldMk cId="64645283" sldId="398"/>
            <ac:picMk id="3" creationId="{67C0E17B-6B06-C537-1D3F-EB152459F69E}"/>
          </ac:picMkLst>
        </pc:picChg>
        <pc:picChg chg="mod">
          <ac:chgData name="Stella Durante" userId="a69b1de9cb8686fe" providerId="LiveId" clId="{4134C4F7-0900-4251-B7E0-B6DF193CBE4D}" dt="2025-08-08T20:26:47.063" v="29" actId="14100"/>
          <ac:picMkLst>
            <pc:docMk/>
            <pc:sldMk cId="64645283" sldId="398"/>
            <ac:picMk id="4" creationId="{A61720A4-D43C-93F3-6C63-5B2CCF7B9083}"/>
          </ac:picMkLst>
        </pc:picChg>
      </pc:sldChg>
      <pc:sldChg chg="modSp mod">
        <pc:chgData name="Stella Durante" userId="a69b1de9cb8686fe" providerId="LiveId" clId="{4134C4F7-0900-4251-B7E0-B6DF193CBE4D}" dt="2025-08-08T20:27:57.493" v="50" actId="20577"/>
        <pc:sldMkLst>
          <pc:docMk/>
          <pc:sldMk cId="1272454860" sldId="399"/>
        </pc:sldMkLst>
        <pc:spChg chg="mod">
          <ac:chgData name="Stella Durante" userId="a69b1de9cb8686fe" providerId="LiveId" clId="{4134C4F7-0900-4251-B7E0-B6DF193CBE4D}" dt="2025-08-08T20:27:57.493" v="50" actId="20577"/>
          <ac:spMkLst>
            <pc:docMk/>
            <pc:sldMk cId="1272454860" sldId="399"/>
            <ac:spMk id="14" creationId="{2D32F199-17E5-BAD7-ADA1-05A03FB3FD6C}"/>
          </ac:spMkLst>
        </pc:spChg>
      </pc:sldChg>
      <pc:sldChg chg="new del">
        <pc:chgData name="Stella Durante" userId="a69b1de9cb8686fe" providerId="LiveId" clId="{4134C4F7-0900-4251-B7E0-B6DF193CBE4D}" dt="2025-08-08T20:27:03.436" v="33" actId="2696"/>
        <pc:sldMkLst>
          <pc:docMk/>
          <pc:sldMk cId="3102110276" sldId="425"/>
        </pc:sldMkLst>
      </pc:sldChg>
      <pc:sldChg chg="del">
        <pc:chgData name="Stella Durante" userId="a69b1de9cb8686fe" providerId="LiveId" clId="{4134C4F7-0900-4251-B7E0-B6DF193CBE4D}" dt="2025-08-08T19:58:53.178" v="12" actId="2696"/>
        <pc:sldMkLst>
          <pc:docMk/>
          <pc:sldMk cId="1051954389" sldId="431"/>
        </pc:sldMkLst>
      </pc:sldChg>
      <pc:sldChg chg="del">
        <pc:chgData name="Stella Durante" userId="a69b1de9cb8686fe" providerId="LiveId" clId="{4134C4F7-0900-4251-B7E0-B6DF193CBE4D}" dt="2025-08-08T19:59:07.721" v="13" actId="2696"/>
        <pc:sldMkLst>
          <pc:docMk/>
          <pc:sldMk cId="563207081" sldId="435"/>
        </pc:sldMkLst>
      </pc:sldChg>
      <pc:sldChg chg="del">
        <pc:chgData name="Stella Durante" userId="a69b1de9cb8686fe" providerId="LiveId" clId="{4134C4F7-0900-4251-B7E0-B6DF193CBE4D}" dt="2025-08-08T19:59:11.210" v="14" actId="2696"/>
        <pc:sldMkLst>
          <pc:docMk/>
          <pc:sldMk cId="2982799824" sldId="436"/>
        </pc:sldMkLst>
      </pc:sldChg>
      <pc:sldChg chg="del">
        <pc:chgData name="Stella Durante" userId="a69b1de9cb8686fe" providerId="LiveId" clId="{4134C4F7-0900-4251-B7E0-B6DF193CBE4D}" dt="2025-08-08T19:58:17.549" v="1" actId="2696"/>
        <pc:sldMkLst>
          <pc:docMk/>
          <pc:sldMk cId="1378119117" sldId="437"/>
        </pc:sldMkLst>
      </pc:sldChg>
      <pc:sldChg chg="del">
        <pc:chgData name="Stella Durante" userId="a69b1de9cb8686fe" providerId="LiveId" clId="{4134C4F7-0900-4251-B7E0-B6DF193CBE4D}" dt="2025-08-08T19:58:19.970" v="2" actId="2696"/>
        <pc:sldMkLst>
          <pc:docMk/>
          <pc:sldMk cId="676626836" sldId="438"/>
        </pc:sldMkLst>
      </pc:sldChg>
      <pc:sldChg chg="del">
        <pc:chgData name="Stella Durante" userId="a69b1de9cb8686fe" providerId="LiveId" clId="{4134C4F7-0900-4251-B7E0-B6DF193CBE4D}" dt="2025-08-08T19:59:13.662" v="15" actId="2696"/>
        <pc:sldMkLst>
          <pc:docMk/>
          <pc:sldMk cId="700494019" sldId="440"/>
        </pc:sldMkLst>
      </pc:sldChg>
      <pc:sldChg chg="del">
        <pc:chgData name="Stella Durante" userId="a69b1de9cb8686fe" providerId="LiveId" clId="{4134C4F7-0900-4251-B7E0-B6DF193CBE4D}" dt="2025-08-08T19:59:18.266" v="17" actId="2696"/>
        <pc:sldMkLst>
          <pc:docMk/>
          <pc:sldMk cId="3869787685" sldId="441"/>
        </pc:sldMkLst>
      </pc:sldChg>
      <pc:sldChg chg="del">
        <pc:chgData name="Stella Durante" userId="a69b1de9cb8686fe" providerId="LiveId" clId="{4134C4F7-0900-4251-B7E0-B6DF193CBE4D}" dt="2025-08-08T19:59:20.905" v="18" actId="2696"/>
        <pc:sldMkLst>
          <pc:docMk/>
          <pc:sldMk cId="4266055890" sldId="442"/>
        </pc:sldMkLst>
      </pc:sldChg>
      <pc:sldChg chg="del">
        <pc:chgData name="Stella Durante" userId="a69b1de9cb8686fe" providerId="LiveId" clId="{4134C4F7-0900-4251-B7E0-B6DF193CBE4D}" dt="2025-08-08T19:59:23.527" v="19" actId="2696"/>
        <pc:sldMkLst>
          <pc:docMk/>
          <pc:sldMk cId="1906453118" sldId="443"/>
        </pc:sldMkLst>
      </pc:sldChg>
      <pc:sldChg chg="del">
        <pc:chgData name="Stella Durante" userId="a69b1de9cb8686fe" providerId="LiveId" clId="{4134C4F7-0900-4251-B7E0-B6DF193CBE4D}" dt="2025-08-08T19:59:15.893" v="16" actId="2696"/>
        <pc:sldMkLst>
          <pc:docMk/>
          <pc:sldMk cId="2531080973" sldId="444"/>
        </pc:sldMkLst>
      </pc:sldChg>
      <pc:sldChg chg="del">
        <pc:chgData name="Stella Durante" userId="a69b1de9cb8686fe" providerId="LiveId" clId="{4134C4F7-0900-4251-B7E0-B6DF193CBE4D}" dt="2025-08-08T19:58:14.255" v="0" actId="2696"/>
        <pc:sldMkLst>
          <pc:docMk/>
          <pc:sldMk cId="4258463441" sldId="445"/>
        </pc:sldMkLst>
      </pc:sldChg>
      <pc:sldChg chg="del">
        <pc:chgData name="Stella Durante" userId="a69b1de9cb8686fe" providerId="LiveId" clId="{4134C4F7-0900-4251-B7E0-B6DF193CBE4D}" dt="2025-08-08T19:58:46.542" v="9" actId="2696"/>
        <pc:sldMkLst>
          <pc:docMk/>
          <pc:sldMk cId="1041795440" sldId="447"/>
        </pc:sldMkLst>
      </pc:sldChg>
      <pc:sldChg chg="del">
        <pc:chgData name="Stella Durante" userId="a69b1de9cb8686fe" providerId="LiveId" clId="{4134C4F7-0900-4251-B7E0-B6DF193CBE4D}" dt="2025-08-08T19:58:48.884" v="10" actId="2696"/>
        <pc:sldMkLst>
          <pc:docMk/>
          <pc:sldMk cId="693340619" sldId="448"/>
        </pc:sldMkLst>
      </pc:sldChg>
      <pc:sldChg chg="del">
        <pc:chgData name="Stella Durante" userId="a69b1de9cb8686fe" providerId="LiveId" clId="{4134C4F7-0900-4251-B7E0-B6DF193CBE4D}" dt="2025-08-08T19:58:43.732" v="8" actId="2696"/>
        <pc:sldMkLst>
          <pc:docMk/>
          <pc:sldMk cId="4022253725" sldId="450"/>
        </pc:sldMkLst>
      </pc:sldChg>
      <pc:sldChg chg="del">
        <pc:chgData name="Stella Durante" userId="a69b1de9cb8686fe" providerId="LiveId" clId="{4134C4F7-0900-4251-B7E0-B6DF193CBE4D}" dt="2025-08-08T19:58:51.008" v="11" actId="2696"/>
        <pc:sldMkLst>
          <pc:docMk/>
          <pc:sldMk cId="3044805910" sldId="451"/>
        </pc:sldMkLst>
      </pc:sldChg>
      <pc:sldChg chg="del">
        <pc:chgData name="Stella Durante" userId="a69b1de9cb8686fe" providerId="LiveId" clId="{4134C4F7-0900-4251-B7E0-B6DF193CBE4D}" dt="2025-08-08T19:58:38.173" v="6" actId="2696"/>
        <pc:sldMkLst>
          <pc:docMk/>
          <pc:sldMk cId="2664509535" sldId="452"/>
        </pc:sldMkLst>
      </pc:sldChg>
      <pc:sldChg chg="del">
        <pc:chgData name="Stella Durante" userId="a69b1de9cb8686fe" providerId="LiveId" clId="{4134C4F7-0900-4251-B7E0-B6DF193CBE4D}" dt="2025-08-08T19:58:40.625" v="7" actId="2696"/>
        <pc:sldMkLst>
          <pc:docMk/>
          <pc:sldMk cId="1672002394" sldId="453"/>
        </pc:sldMkLst>
      </pc:sldChg>
      <pc:sldChg chg="del">
        <pc:chgData name="Stella Durante" userId="a69b1de9cb8686fe" providerId="LiveId" clId="{4134C4F7-0900-4251-B7E0-B6DF193CBE4D}" dt="2025-08-08T19:58:35.440" v="5" actId="2696"/>
        <pc:sldMkLst>
          <pc:docMk/>
          <pc:sldMk cId="1827271777" sldId="455"/>
        </pc:sldMkLst>
      </pc:sldChg>
      <pc:sldChg chg="del">
        <pc:chgData name="Stella Durante" userId="a69b1de9cb8686fe" providerId="LiveId" clId="{4134C4F7-0900-4251-B7E0-B6DF193CBE4D}" dt="2025-08-08T19:58:31.315" v="4" actId="2696"/>
        <pc:sldMkLst>
          <pc:docMk/>
          <pc:sldMk cId="1931874224" sldId="456"/>
        </pc:sldMkLst>
      </pc:sldChg>
      <pc:sldChg chg="del">
        <pc:chgData name="Stella Durante" userId="a69b1de9cb8686fe" providerId="LiveId" clId="{4134C4F7-0900-4251-B7E0-B6DF193CBE4D}" dt="2025-08-08T19:58:28.229" v="3" actId="2696"/>
        <pc:sldMkLst>
          <pc:docMk/>
          <pc:sldMk cId="2724653196" sldId="457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F92479-A119-481B-8073-695A08EAD914}" type="datetimeFigureOut">
              <a:rPr lang="es-ES" smtClean="0"/>
              <a:t>08/08/2025</a:t>
            </a:fld>
            <a:endParaRPr lang="es-E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3D87DC-2103-41AB-8949-1DB7371A406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366557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3D87DC-2103-41AB-8949-1DB7371A406A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840001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EBF56B-1C70-4743-9F94-EF139A5B0D96}" type="slidenum">
              <a:rPr lang="es-ES" smtClean="0"/>
              <a:t>12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299086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3D87DC-2103-41AB-8949-1DB7371A406A}" type="slidenum">
              <a:rPr lang="es-ES" smtClean="0"/>
              <a:t>17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387860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580D8-B703-31C8-E863-F78428EE4B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A350B1-3D09-BD07-ECCD-57D57A8724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BFE1BB-283C-8506-7FE2-872F4176F8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315EE-4832-4EF6-A699-6BA5A3E641C4}" type="datetimeFigureOut">
              <a:rPr lang="es-ES" smtClean="0"/>
              <a:t>08/08/2025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DF75FD-4D69-EC7D-A02D-B178B33365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54C34A-5C31-2FC4-DFD4-291CC04398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F4C56C-275B-4388-B62B-E7F5E229B60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174289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170142-389F-C4DF-C720-230422FCE7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22CC16-C770-B0F4-8A9D-4B31D74116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92C6BD-0C29-3EC0-846E-1953B686AA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315EE-4832-4EF6-A699-6BA5A3E641C4}" type="datetimeFigureOut">
              <a:rPr lang="es-ES" smtClean="0"/>
              <a:t>08/08/2025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8B9643-24BC-77B7-42EF-FD1ED98CD0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72BD60-906F-7DDA-5CA2-8B396266E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F4C56C-275B-4388-B62B-E7F5E229B60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088094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C982506-EC56-BAB1-40BC-C51C1851C9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AB24363-9282-1611-716A-3B00334A77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2ED9B7-0FF1-31F9-F856-D2DCAF473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315EE-4832-4EF6-A699-6BA5A3E641C4}" type="datetimeFigureOut">
              <a:rPr lang="es-ES" smtClean="0"/>
              <a:t>08/08/2025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5EDC3F-0A93-BECB-BF0D-30158E117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38E856-4520-53CD-E53B-C7431F3C3D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F4C56C-275B-4388-B62B-E7F5E229B60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585564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5732EA-B635-7645-1E45-99FCAF5BAE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E28B74-14A0-5336-6284-092DE0DC2F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D0AAE0-7DEE-EED8-83BE-7AA7ED910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315EE-4832-4EF6-A699-6BA5A3E641C4}" type="datetimeFigureOut">
              <a:rPr lang="es-ES" smtClean="0"/>
              <a:t>08/08/2025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5D54D4-6127-9778-F3B3-80D914EFBA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F0115A-9A2A-FF5D-F728-EBD5CE2A06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F4C56C-275B-4388-B62B-E7F5E229B60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373177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E0109E-D0B3-B361-BABE-4352DE3266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6732A0-1604-CE14-8104-BCDA9013DB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44A46A-FB36-6F7D-F3A8-DFD56F242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315EE-4832-4EF6-A699-6BA5A3E641C4}" type="datetimeFigureOut">
              <a:rPr lang="es-ES" smtClean="0"/>
              <a:t>08/08/2025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6D62EE-4508-CAF2-8022-9BED6D234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CA24B9-9ED3-E4F5-2DC1-0F0126B3D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F4C56C-275B-4388-B62B-E7F5E229B60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653216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2F34A2-A3E8-6358-128F-A59D169023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508977-B7A2-2363-0272-ACA14B54D10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4BA96A-659F-1B4C-5F6A-5E728AB354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7962ED-D7DA-C9C7-A73F-FDF78DE502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315EE-4832-4EF6-A699-6BA5A3E641C4}" type="datetimeFigureOut">
              <a:rPr lang="es-ES" smtClean="0"/>
              <a:t>08/08/2025</a:t>
            </a:fld>
            <a:endParaRPr lang="es-E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79CDA0-8DCC-5A2F-2664-4A76C124A0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07308E-0074-A6EB-1EAF-B8BAD20DC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F4C56C-275B-4388-B62B-E7F5E229B60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31198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8AF353-6D5F-4EE3-1778-D6E6399862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196CE2-E8EB-E958-F9AF-EF0D30602C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949EA9-20C6-CFBB-C674-44FB9E91ED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266249-38E0-80E9-4270-659E6C89E8D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DC090EB-9190-7163-A1B3-57E351B5B47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213AECB-E1C5-58F6-A9A9-FC6834EE12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315EE-4832-4EF6-A699-6BA5A3E641C4}" type="datetimeFigureOut">
              <a:rPr lang="es-ES" smtClean="0"/>
              <a:t>08/08/2025</a:t>
            </a:fld>
            <a:endParaRPr lang="es-E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B5BB5F0-2AAF-69A5-4C9B-8B5D763E52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8350010-4A95-EAED-8830-3A0C9E24E9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F4C56C-275B-4388-B62B-E7F5E229B60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399480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C1A1BB-5461-0847-5E7A-8C6B47CBC7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ED61E99-064E-564B-AE80-3F1BA6D43E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315EE-4832-4EF6-A699-6BA5A3E641C4}" type="datetimeFigureOut">
              <a:rPr lang="es-ES" smtClean="0"/>
              <a:t>08/08/2025</a:t>
            </a:fld>
            <a:endParaRPr lang="es-E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18146F-F703-9913-5284-22A2235555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1A476D-C8D1-CA9D-8926-3C173B96F7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F4C56C-275B-4388-B62B-E7F5E229B60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292134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83F2350-F979-8EE2-194E-F2DF66D81C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315EE-4832-4EF6-A699-6BA5A3E641C4}" type="datetimeFigureOut">
              <a:rPr lang="es-ES" smtClean="0"/>
              <a:t>08/08/2025</a:t>
            </a:fld>
            <a:endParaRPr lang="es-E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B87679F-2688-5E95-62AB-62457A5C13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86A5D3-8106-F1DE-C82E-1D0114C8E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F4C56C-275B-4388-B62B-E7F5E229B60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836998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BC4363-C920-016F-C5A3-8A6B8A1C4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93AF63-6940-3B31-B50F-0810120EAF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7403CC-79E4-E9D7-4501-23DCC7ADEC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D71972-6109-221A-DA0F-080F62F81B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315EE-4832-4EF6-A699-6BA5A3E641C4}" type="datetimeFigureOut">
              <a:rPr lang="es-ES" smtClean="0"/>
              <a:t>08/08/2025</a:t>
            </a:fld>
            <a:endParaRPr lang="es-E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F4A061-26DA-9B75-2ED1-E20E1F93BB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59C228-AD53-05D9-EA73-AA0583B180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F4C56C-275B-4388-B62B-E7F5E229B60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366350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E2009-F5B0-5B6B-FB6F-08F432CE7C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B226CF8-B196-1A91-8766-5419C574749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305F3D-DB94-5335-B72D-16FC1C030B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D211F8-7808-BE6E-1AAD-7C081BE654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315EE-4832-4EF6-A699-6BA5A3E641C4}" type="datetimeFigureOut">
              <a:rPr lang="es-ES" smtClean="0"/>
              <a:t>08/08/2025</a:t>
            </a:fld>
            <a:endParaRPr lang="es-E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D5B25C-A59B-6DBE-0496-63C22C6560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712D2F-D7D1-4437-72C1-3C7E316FDB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F4C56C-275B-4388-B62B-E7F5E229B60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834859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BC50F02-E7A1-CA08-F422-6AC7379660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99416B-938A-D390-EC96-A9452E3A41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359788-E964-FB0D-C2F0-2E4D70E3E8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E7315EE-4832-4EF6-A699-6BA5A3E641C4}" type="datetimeFigureOut">
              <a:rPr lang="es-ES" smtClean="0"/>
              <a:t>08/08/2025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053632-1E73-01DD-9518-BB191B7992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E89236-D685-46E4-65B4-7DD669A5BE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AF4C56C-275B-4388-B62B-E7F5E229B60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414877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7.xml"/><Relationship Id="rId7" Type="http://schemas.microsoft.com/office/2007/relationships/hdphoto" Target="../media/hdphoto1.wdp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Relationship Id="rId9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7.png"/><Relationship Id="rId7" Type="http://schemas.microsoft.com/office/2007/relationships/hdphoto" Target="../media/hdphoto1.wd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10" Type="http://schemas.openxmlformats.org/officeDocument/2006/relationships/image" Target="../media/image12.png"/><Relationship Id="rId4" Type="http://schemas.openxmlformats.org/officeDocument/2006/relationships/image" Target="../media/image1.png"/><Relationship Id="rId9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8.png"/><Relationship Id="rId7" Type="http://schemas.microsoft.com/office/2007/relationships/hdphoto" Target="../media/hdphoto1.wdp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12.png"/><Relationship Id="rId5" Type="http://schemas.openxmlformats.org/officeDocument/2006/relationships/image" Target="../media/image2.png"/><Relationship Id="rId10" Type="http://schemas.openxmlformats.org/officeDocument/2006/relationships/image" Target="../media/image11.png"/><Relationship Id="rId4" Type="http://schemas.openxmlformats.org/officeDocument/2006/relationships/image" Target="../media/image1.png"/><Relationship Id="rId9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text on a black background&#10;&#10;Description automatically generated">
            <a:extLst>
              <a:ext uri="{FF2B5EF4-FFF2-40B4-BE49-F238E27FC236}">
                <a16:creationId xmlns:a16="http://schemas.microsoft.com/office/drawing/2014/main" id="{FA85BE55-0B12-C11F-719A-1BABECFA364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962"/>
          <a:stretch/>
        </p:blipFill>
        <p:spPr>
          <a:xfrm>
            <a:off x="2806794" y="3515902"/>
            <a:ext cx="1476164" cy="1289154"/>
          </a:xfrm>
          <a:prstGeom prst="rect">
            <a:avLst/>
          </a:prstGeom>
        </p:spPr>
      </p:pic>
      <p:pic>
        <p:nvPicPr>
          <p:cNvPr id="3" name="Picture 2" descr="A blue cloud with white text&#10;&#10;Description automatically generated">
            <a:extLst>
              <a:ext uri="{FF2B5EF4-FFF2-40B4-BE49-F238E27FC236}">
                <a16:creationId xmlns:a16="http://schemas.microsoft.com/office/drawing/2014/main" id="{67C0E17B-6B06-C537-1D3F-EB152459F6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0075" y="3538408"/>
            <a:ext cx="1745131" cy="1227346"/>
          </a:xfrm>
          <a:prstGeom prst="rect">
            <a:avLst/>
          </a:prstGeom>
        </p:spPr>
      </p:pic>
      <p:pic>
        <p:nvPicPr>
          <p:cNvPr id="4" name="Picture 3" descr="A logo with a letter g and a cloud in the middle&#10;&#10;Description automatically generated">
            <a:extLst>
              <a:ext uri="{FF2B5EF4-FFF2-40B4-BE49-F238E27FC236}">
                <a16:creationId xmlns:a16="http://schemas.microsoft.com/office/drawing/2014/main" id="{A61720A4-D43C-93F3-6C63-5B2CCF7B908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599" t="16680" r="21758" b="17451"/>
          <a:stretch/>
        </p:blipFill>
        <p:spPr>
          <a:xfrm>
            <a:off x="5226244" y="3429000"/>
            <a:ext cx="1359270" cy="1526060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95C6A634-2B21-EF43-F762-B0EE881265E3}"/>
              </a:ext>
            </a:extLst>
          </p:cNvPr>
          <p:cNvGrpSpPr/>
          <p:nvPr/>
        </p:nvGrpSpPr>
        <p:grpSpPr>
          <a:xfrm>
            <a:off x="1462631" y="572952"/>
            <a:ext cx="9266738" cy="2463554"/>
            <a:chOff x="1462631" y="450213"/>
            <a:chExt cx="9266738" cy="2073405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F82E761-B8F0-D954-C2C3-7E3541757F09}"/>
                </a:ext>
              </a:extLst>
            </p:cNvPr>
            <p:cNvSpPr txBox="1"/>
            <p:nvPr/>
          </p:nvSpPr>
          <p:spPr>
            <a:xfrm>
              <a:off x="1462631" y="450213"/>
              <a:ext cx="9266738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6000" dirty="0"/>
                <a:t>Administradora y Analista</a:t>
              </a: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FCB1ABC2-786F-0DA2-B0D8-1B36C545BF7A}"/>
                </a:ext>
              </a:extLst>
            </p:cNvPr>
            <p:cNvGrpSpPr/>
            <p:nvPr/>
          </p:nvGrpSpPr>
          <p:grpSpPr>
            <a:xfrm>
              <a:off x="2221454" y="1507955"/>
              <a:ext cx="7052477" cy="1015663"/>
              <a:chOff x="264950" y="1558296"/>
              <a:chExt cx="7052477" cy="1015663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0E62A5EE-B9C3-BBDA-8C35-EE0FB7DC47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966902" y="1786601"/>
                <a:ext cx="1350525" cy="524193"/>
              </a:xfrm>
              <a:prstGeom prst="rect">
                <a:avLst/>
              </a:prstGeom>
            </p:spPr>
          </p:pic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88CC628-C673-37DE-9E1A-4CE320C27F07}"/>
                  </a:ext>
                </a:extLst>
              </p:cNvPr>
              <p:cNvSpPr txBox="1"/>
              <p:nvPr/>
            </p:nvSpPr>
            <p:spPr>
              <a:xfrm>
                <a:off x="264950" y="1558296"/>
                <a:ext cx="5736951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sz="6000" dirty="0"/>
                  <a:t>Sprint de Equipo </a:t>
                </a:r>
              </a:p>
            </p:txBody>
          </p:sp>
        </p:grpSp>
      </p:grpSp>
      <p:pic>
        <p:nvPicPr>
          <p:cNvPr id="14" name="Audio 13">
            <a:hlinkClick r:id="" action="ppaction://media"/>
            <a:extLst>
              <a:ext uri="{FF2B5EF4-FFF2-40B4-BE49-F238E27FC236}">
                <a16:creationId xmlns:a16="http://schemas.microsoft.com/office/drawing/2014/main" id="{49D877B5-CD13-C7BC-C920-2CA1ACEE392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64645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167"/>
    </mc:Choice>
    <mc:Fallback xmlns="">
      <p:transition spd="slow" advTm="321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670814D-F2B0-CDD4-4293-1418BEC872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200" y="887002"/>
            <a:ext cx="10947600" cy="573098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B5EEEB8-A3D7-B9E6-4178-61783BF8002E}"/>
              </a:ext>
            </a:extLst>
          </p:cNvPr>
          <p:cNvSpPr txBox="1"/>
          <p:nvPr/>
        </p:nvSpPr>
        <p:spPr>
          <a:xfrm>
            <a:off x="4571999" y="328055"/>
            <a:ext cx="67925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b="1"/>
              <a:t>LEAD OBJECT</a:t>
            </a:r>
            <a:r>
              <a:rPr lang="es-ES" sz="1400"/>
              <a:t>. Podemos ver que los datos se relacionan con los del formulario.</a:t>
            </a:r>
            <a:endParaRPr lang="es-ES" sz="2400"/>
          </a:p>
        </p:txBody>
      </p:sp>
      <p:pic>
        <p:nvPicPr>
          <p:cNvPr id="8" name="Picture 7" descr="A blue text on a black background&#10;&#10;Description automatically generated">
            <a:extLst>
              <a:ext uri="{FF2B5EF4-FFF2-40B4-BE49-F238E27FC236}">
                <a16:creationId xmlns:a16="http://schemas.microsoft.com/office/drawing/2014/main" id="{9039DD3E-E758-6D76-9A64-59D8A9E1FA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148" y="240011"/>
            <a:ext cx="1603989" cy="490804"/>
          </a:xfrm>
          <a:prstGeom prst="rect">
            <a:avLst/>
          </a:prstGeom>
        </p:spPr>
      </p:pic>
      <p:pic>
        <p:nvPicPr>
          <p:cNvPr id="9" name="Picture 8" descr="A blue cloud with white text&#10;&#10;Description automatically generated">
            <a:extLst>
              <a:ext uri="{FF2B5EF4-FFF2-40B4-BE49-F238E27FC236}">
                <a16:creationId xmlns:a16="http://schemas.microsoft.com/office/drawing/2014/main" id="{48999CD0-DF7C-46FC-01C4-1E43BE0403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9209" y="251403"/>
            <a:ext cx="697861" cy="490804"/>
          </a:xfrm>
          <a:prstGeom prst="rect">
            <a:avLst/>
          </a:prstGeom>
        </p:spPr>
      </p:pic>
      <p:pic>
        <p:nvPicPr>
          <p:cNvPr id="10" name="Picture 9" descr="A logo with a letter g and a cloud in the middle&#10;&#10;Description automatically generated">
            <a:extLst>
              <a:ext uri="{FF2B5EF4-FFF2-40B4-BE49-F238E27FC236}">
                <a16:creationId xmlns:a16="http://schemas.microsoft.com/office/drawing/2014/main" id="{1980B1D4-E48A-3D35-8F98-F9AAAF782A5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599" t="16680" r="21758" b="17451"/>
          <a:stretch/>
        </p:blipFill>
        <p:spPr>
          <a:xfrm>
            <a:off x="2424890" y="221922"/>
            <a:ext cx="469777" cy="546299"/>
          </a:xfrm>
          <a:prstGeom prst="rect">
            <a:avLst/>
          </a:prstGeom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60C7C704-284A-AFB5-7A16-855A58124A20}"/>
              </a:ext>
            </a:extLst>
          </p:cNvPr>
          <p:cNvSpPr/>
          <p:nvPr/>
        </p:nvSpPr>
        <p:spPr>
          <a:xfrm rot="8384435">
            <a:off x="1897341" y="3358117"/>
            <a:ext cx="496233" cy="393558"/>
          </a:xfrm>
          <a:prstGeom prst="rightArrow">
            <a:avLst/>
          </a:prstGeom>
          <a:solidFill>
            <a:srgbClr val="009EDB"/>
          </a:solidFill>
          <a:ln>
            <a:solidFill>
              <a:srgbClr val="9D9B91"/>
            </a:solidFill>
          </a:ln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>
              <a:solidFill>
                <a:srgbClr val="DFD4BD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512F988-B5F5-6DA9-C8FA-0D12DCE77EC0}"/>
              </a:ext>
            </a:extLst>
          </p:cNvPr>
          <p:cNvSpPr/>
          <p:nvPr/>
        </p:nvSpPr>
        <p:spPr>
          <a:xfrm>
            <a:off x="622148" y="851934"/>
            <a:ext cx="10947652" cy="5766055"/>
          </a:xfrm>
          <a:prstGeom prst="rect">
            <a:avLst/>
          </a:prstGeom>
          <a:noFill/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295938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670814D-F2B0-CDD4-4293-1418BEC872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200" y="887002"/>
            <a:ext cx="10947600" cy="573098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B5EEEB8-A3D7-B9E6-4178-61783BF8002E}"/>
              </a:ext>
            </a:extLst>
          </p:cNvPr>
          <p:cNvSpPr txBox="1"/>
          <p:nvPr/>
        </p:nvSpPr>
        <p:spPr>
          <a:xfrm>
            <a:off x="4571999" y="328055"/>
            <a:ext cx="67925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b="1"/>
              <a:t>CONVERT</a:t>
            </a:r>
            <a:r>
              <a:rPr lang="es-ES"/>
              <a:t>. </a:t>
            </a:r>
            <a:r>
              <a:rPr lang="es-ES" sz="1400"/>
              <a:t>Si la solicitud es viable entonces se convierte en una Oportunidad.</a:t>
            </a:r>
            <a:endParaRPr lang="es-ES" sz="2400"/>
          </a:p>
        </p:txBody>
      </p:sp>
      <p:pic>
        <p:nvPicPr>
          <p:cNvPr id="8" name="Picture 7" descr="A blue text on a black background&#10;&#10;Description automatically generated">
            <a:extLst>
              <a:ext uri="{FF2B5EF4-FFF2-40B4-BE49-F238E27FC236}">
                <a16:creationId xmlns:a16="http://schemas.microsoft.com/office/drawing/2014/main" id="{9039DD3E-E758-6D76-9A64-59D8A9E1FA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148" y="240011"/>
            <a:ext cx="1603989" cy="490804"/>
          </a:xfrm>
          <a:prstGeom prst="rect">
            <a:avLst/>
          </a:prstGeom>
        </p:spPr>
      </p:pic>
      <p:pic>
        <p:nvPicPr>
          <p:cNvPr id="9" name="Picture 8" descr="A blue cloud with white text&#10;&#10;Description automatically generated">
            <a:extLst>
              <a:ext uri="{FF2B5EF4-FFF2-40B4-BE49-F238E27FC236}">
                <a16:creationId xmlns:a16="http://schemas.microsoft.com/office/drawing/2014/main" id="{48999CD0-DF7C-46FC-01C4-1E43BE0403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9209" y="251403"/>
            <a:ext cx="697861" cy="490804"/>
          </a:xfrm>
          <a:prstGeom prst="rect">
            <a:avLst/>
          </a:prstGeom>
        </p:spPr>
      </p:pic>
      <p:pic>
        <p:nvPicPr>
          <p:cNvPr id="10" name="Picture 9" descr="A logo with a letter g and a cloud in the middle&#10;&#10;Description automatically generated">
            <a:extLst>
              <a:ext uri="{FF2B5EF4-FFF2-40B4-BE49-F238E27FC236}">
                <a16:creationId xmlns:a16="http://schemas.microsoft.com/office/drawing/2014/main" id="{1980B1D4-E48A-3D35-8F98-F9AAAF782A5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599" t="16680" r="21758" b="17451"/>
          <a:stretch/>
        </p:blipFill>
        <p:spPr>
          <a:xfrm>
            <a:off x="2424890" y="221922"/>
            <a:ext cx="469777" cy="546299"/>
          </a:xfrm>
          <a:prstGeom prst="rect">
            <a:avLst/>
          </a:prstGeom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714C6ABA-F15E-7F51-07BF-7C40663FB240}"/>
              </a:ext>
            </a:extLst>
          </p:cNvPr>
          <p:cNvSpPr/>
          <p:nvPr/>
        </p:nvSpPr>
        <p:spPr>
          <a:xfrm rot="7453464">
            <a:off x="9219629" y="2138917"/>
            <a:ext cx="496233" cy="393558"/>
          </a:xfrm>
          <a:prstGeom prst="rightArrow">
            <a:avLst/>
          </a:prstGeom>
          <a:solidFill>
            <a:srgbClr val="009EDB"/>
          </a:solidFill>
          <a:ln>
            <a:solidFill>
              <a:srgbClr val="9D9B91"/>
            </a:solidFill>
          </a:ln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>
              <a:solidFill>
                <a:srgbClr val="DFD4BD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BF876B7-FF8B-EF97-1B87-9D4C0C9589D2}"/>
              </a:ext>
            </a:extLst>
          </p:cNvPr>
          <p:cNvSpPr/>
          <p:nvPr/>
        </p:nvSpPr>
        <p:spPr>
          <a:xfrm>
            <a:off x="622148" y="851934"/>
            <a:ext cx="10947652" cy="5766055"/>
          </a:xfrm>
          <a:prstGeom prst="rect">
            <a:avLst/>
          </a:prstGeom>
          <a:noFill/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53122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FBA847-65A5-114C-A037-CDAC82E8DF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200" y="903960"/>
            <a:ext cx="10947600" cy="571402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23D3F66-5CDB-DD03-A217-495983D42799}"/>
              </a:ext>
            </a:extLst>
          </p:cNvPr>
          <p:cNvSpPr txBox="1"/>
          <p:nvPr/>
        </p:nvSpPr>
        <p:spPr>
          <a:xfrm>
            <a:off x="4571999" y="328055"/>
            <a:ext cx="67925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b="1"/>
              <a:t>CONVERT</a:t>
            </a:r>
            <a:r>
              <a:rPr lang="es-ES"/>
              <a:t>. </a:t>
            </a:r>
            <a:r>
              <a:rPr lang="es-ES" sz="1400"/>
              <a:t>Se crea la oportunidad y se la relaciona con su cuenta y su contacto.</a:t>
            </a:r>
            <a:endParaRPr lang="es-ES" sz="2400"/>
          </a:p>
        </p:txBody>
      </p:sp>
      <p:pic>
        <p:nvPicPr>
          <p:cNvPr id="6" name="Picture 5" descr="A blue text on a black background&#10;&#10;Description automatically generated">
            <a:extLst>
              <a:ext uri="{FF2B5EF4-FFF2-40B4-BE49-F238E27FC236}">
                <a16:creationId xmlns:a16="http://schemas.microsoft.com/office/drawing/2014/main" id="{DF97199A-8F08-A883-EA20-F7ADA5A90F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148" y="240011"/>
            <a:ext cx="1603989" cy="490804"/>
          </a:xfrm>
          <a:prstGeom prst="rect">
            <a:avLst/>
          </a:prstGeom>
        </p:spPr>
      </p:pic>
      <p:pic>
        <p:nvPicPr>
          <p:cNvPr id="7" name="Picture 6" descr="A blue cloud with white text&#10;&#10;Description automatically generated">
            <a:extLst>
              <a:ext uri="{FF2B5EF4-FFF2-40B4-BE49-F238E27FC236}">
                <a16:creationId xmlns:a16="http://schemas.microsoft.com/office/drawing/2014/main" id="{14D0D8C5-0E45-8FD8-9545-E66A22BBE2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9209" y="251403"/>
            <a:ext cx="697861" cy="490804"/>
          </a:xfrm>
          <a:prstGeom prst="rect">
            <a:avLst/>
          </a:prstGeom>
        </p:spPr>
      </p:pic>
      <p:pic>
        <p:nvPicPr>
          <p:cNvPr id="8" name="Picture 7" descr="A logo with a letter g and a cloud in the middle&#10;&#10;Description automatically generated">
            <a:extLst>
              <a:ext uri="{FF2B5EF4-FFF2-40B4-BE49-F238E27FC236}">
                <a16:creationId xmlns:a16="http://schemas.microsoft.com/office/drawing/2014/main" id="{BA38581B-91C4-1143-4187-DFB93167A20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599" t="16680" r="21758" b="17451"/>
          <a:stretch/>
        </p:blipFill>
        <p:spPr>
          <a:xfrm>
            <a:off x="2424890" y="221922"/>
            <a:ext cx="469777" cy="54629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0827C9D-E574-669B-0493-B6267E70CFD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5761" t="7941" r="5546" b="5786"/>
          <a:stretch/>
        </p:blipFill>
        <p:spPr>
          <a:xfrm>
            <a:off x="2708508" y="3690640"/>
            <a:ext cx="709631" cy="71492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119F050-1434-4CEB-A02C-3FEC2A693183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5704" t="8294" r="5922" b="3402"/>
          <a:stretch/>
        </p:blipFill>
        <p:spPr>
          <a:xfrm>
            <a:off x="8653007" y="1336451"/>
            <a:ext cx="707089" cy="71492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59CDE41-A734-D8FF-8C51-6A7C415E79DB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6596" t="8985" r="3388" b="4240"/>
          <a:stretch/>
        </p:blipFill>
        <p:spPr>
          <a:xfrm>
            <a:off x="8639873" y="2132584"/>
            <a:ext cx="720223" cy="70257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A863F78-D128-71AD-7680-67E48843DC6A}"/>
              </a:ext>
            </a:extLst>
          </p:cNvPr>
          <p:cNvSpPr/>
          <p:nvPr/>
        </p:nvSpPr>
        <p:spPr>
          <a:xfrm>
            <a:off x="622148" y="851934"/>
            <a:ext cx="10947652" cy="5766055"/>
          </a:xfrm>
          <a:prstGeom prst="rect">
            <a:avLst/>
          </a:prstGeom>
          <a:noFill/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344898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34DAB68-AEF3-FBFE-2034-5769ACE828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200" y="1525087"/>
            <a:ext cx="10947600" cy="509290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70C9F0B-13D6-9ECA-39D4-BD9F33384C48}"/>
              </a:ext>
            </a:extLst>
          </p:cNvPr>
          <p:cNvSpPr txBox="1"/>
          <p:nvPr/>
        </p:nvSpPr>
        <p:spPr>
          <a:xfrm>
            <a:off x="4571999" y="328055"/>
            <a:ext cx="67925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b="1"/>
              <a:t>OPPORTUNITIES LIST VIEW</a:t>
            </a:r>
            <a:r>
              <a:rPr lang="es-ES"/>
              <a:t>. </a:t>
            </a:r>
            <a:r>
              <a:rPr lang="es-ES" sz="1400"/>
              <a:t>Podemos ver la nueva oportunidad en el listado.</a:t>
            </a:r>
            <a:endParaRPr lang="es-ES" sz="2400"/>
          </a:p>
        </p:txBody>
      </p:sp>
      <p:pic>
        <p:nvPicPr>
          <p:cNvPr id="6" name="Picture 5" descr="A blue text on a black background&#10;&#10;Description automatically generated">
            <a:extLst>
              <a:ext uri="{FF2B5EF4-FFF2-40B4-BE49-F238E27FC236}">
                <a16:creationId xmlns:a16="http://schemas.microsoft.com/office/drawing/2014/main" id="{15BDCD01-7672-327D-A9B0-FC4DBCF63C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148" y="240011"/>
            <a:ext cx="1603989" cy="490804"/>
          </a:xfrm>
          <a:prstGeom prst="rect">
            <a:avLst/>
          </a:prstGeom>
        </p:spPr>
      </p:pic>
      <p:pic>
        <p:nvPicPr>
          <p:cNvPr id="7" name="Picture 6" descr="A blue cloud with white text&#10;&#10;Description automatically generated">
            <a:extLst>
              <a:ext uri="{FF2B5EF4-FFF2-40B4-BE49-F238E27FC236}">
                <a16:creationId xmlns:a16="http://schemas.microsoft.com/office/drawing/2014/main" id="{DD458830-E8EE-68A3-35EE-60848A986C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9209" y="251403"/>
            <a:ext cx="697861" cy="490804"/>
          </a:xfrm>
          <a:prstGeom prst="rect">
            <a:avLst/>
          </a:prstGeom>
        </p:spPr>
      </p:pic>
      <p:pic>
        <p:nvPicPr>
          <p:cNvPr id="8" name="Picture 7" descr="A logo with a letter g and a cloud in the middle&#10;&#10;Description automatically generated">
            <a:extLst>
              <a:ext uri="{FF2B5EF4-FFF2-40B4-BE49-F238E27FC236}">
                <a16:creationId xmlns:a16="http://schemas.microsoft.com/office/drawing/2014/main" id="{4F40D36E-7755-F91E-83B3-3F2353D691C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599" t="16680" r="21758" b="17451"/>
          <a:stretch/>
        </p:blipFill>
        <p:spPr>
          <a:xfrm>
            <a:off x="2424890" y="221922"/>
            <a:ext cx="469777" cy="54629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75DCA83-5DA5-656D-BCE1-27276E6D304A}"/>
              </a:ext>
            </a:extLst>
          </p:cNvPr>
          <p:cNvSpPr/>
          <p:nvPr/>
        </p:nvSpPr>
        <p:spPr>
          <a:xfrm>
            <a:off x="622148" y="851934"/>
            <a:ext cx="10947652" cy="5766055"/>
          </a:xfrm>
          <a:prstGeom prst="rect">
            <a:avLst/>
          </a:prstGeom>
          <a:noFill/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04F7F6D1-B192-2442-5670-11F2E2E7CD03}"/>
              </a:ext>
            </a:extLst>
          </p:cNvPr>
          <p:cNvSpPr/>
          <p:nvPr/>
        </p:nvSpPr>
        <p:spPr>
          <a:xfrm>
            <a:off x="290964" y="2712974"/>
            <a:ext cx="496233" cy="393558"/>
          </a:xfrm>
          <a:prstGeom prst="rightArrow">
            <a:avLst/>
          </a:prstGeom>
          <a:solidFill>
            <a:srgbClr val="009EDB"/>
          </a:solidFill>
          <a:ln>
            <a:solidFill>
              <a:srgbClr val="9D9B91"/>
            </a:solidFill>
          </a:ln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>
              <a:solidFill>
                <a:srgbClr val="DFD4B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31173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71917F5-ED3C-C3D7-34D2-FA6067BEB9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200" y="921119"/>
            <a:ext cx="10947600" cy="569687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9FD87EF-686D-C31A-D3AB-BB3B3B800AEF}"/>
              </a:ext>
            </a:extLst>
          </p:cNvPr>
          <p:cNvSpPr txBox="1"/>
          <p:nvPr/>
        </p:nvSpPr>
        <p:spPr>
          <a:xfrm>
            <a:off x="4571999" y="328055"/>
            <a:ext cx="67925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b="1"/>
              <a:t>OPPORTUNITY OBJECT</a:t>
            </a:r>
            <a:r>
              <a:rPr lang="es-ES"/>
              <a:t>. </a:t>
            </a:r>
            <a:r>
              <a:rPr lang="es-ES" sz="1400"/>
              <a:t>Podemos ver que los datos están vinculados.</a:t>
            </a:r>
          </a:p>
        </p:txBody>
      </p:sp>
      <p:pic>
        <p:nvPicPr>
          <p:cNvPr id="6" name="Picture 5" descr="A blue text on a black background&#10;&#10;Description automatically generated">
            <a:extLst>
              <a:ext uri="{FF2B5EF4-FFF2-40B4-BE49-F238E27FC236}">
                <a16:creationId xmlns:a16="http://schemas.microsoft.com/office/drawing/2014/main" id="{3FF86716-7359-9B63-9EB9-9B77072D2D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148" y="240011"/>
            <a:ext cx="1603989" cy="490804"/>
          </a:xfrm>
          <a:prstGeom prst="rect">
            <a:avLst/>
          </a:prstGeom>
        </p:spPr>
      </p:pic>
      <p:pic>
        <p:nvPicPr>
          <p:cNvPr id="7" name="Picture 6" descr="A blue cloud with white text&#10;&#10;Description automatically generated">
            <a:extLst>
              <a:ext uri="{FF2B5EF4-FFF2-40B4-BE49-F238E27FC236}">
                <a16:creationId xmlns:a16="http://schemas.microsoft.com/office/drawing/2014/main" id="{80E21B28-C770-F97D-30F5-EAB8C450B5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9209" y="251403"/>
            <a:ext cx="697861" cy="490804"/>
          </a:xfrm>
          <a:prstGeom prst="rect">
            <a:avLst/>
          </a:prstGeom>
        </p:spPr>
      </p:pic>
      <p:pic>
        <p:nvPicPr>
          <p:cNvPr id="8" name="Picture 7" descr="A logo with a letter g and a cloud in the middle&#10;&#10;Description automatically generated">
            <a:extLst>
              <a:ext uri="{FF2B5EF4-FFF2-40B4-BE49-F238E27FC236}">
                <a16:creationId xmlns:a16="http://schemas.microsoft.com/office/drawing/2014/main" id="{011B41D0-4E01-0FA2-B289-85AC0C98A92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599" t="16680" r="21758" b="17451"/>
          <a:stretch/>
        </p:blipFill>
        <p:spPr>
          <a:xfrm>
            <a:off x="2424890" y="221922"/>
            <a:ext cx="469777" cy="546299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C4CE6562-4B00-2753-AD98-C500E24D843C}"/>
              </a:ext>
            </a:extLst>
          </p:cNvPr>
          <p:cNvSpPr/>
          <p:nvPr/>
        </p:nvSpPr>
        <p:spPr>
          <a:xfrm rot="8384435">
            <a:off x="1897341" y="3358117"/>
            <a:ext cx="496233" cy="393558"/>
          </a:xfrm>
          <a:prstGeom prst="rightArrow">
            <a:avLst/>
          </a:prstGeom>
          <a:solidFill>
            <a:srgbClr val="009EDB"/>
          </a:solidFill>
          <a:ln>
            <a:solidFill>
              <a:srgbClr val="9D9B91"/>
            </a:solidFill>
          </a:ln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>
              <a:solidFill>
                <a:srgbClr val="DFD4BD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C261A83-B6BF-A79A-A12F-B524340D79B4}"/>
              </a:ext>
            </a:extLst>
          </p:cNvPr>
          <p:cNvSpPr/>
          <p:nvPr/>
        </p:nvSpPr>
        <p:spPr>
          <a:xfrm>
            <a:off x="622148" y="851934"/>
            <a:ext cx="10947652" cy="5766055"/>
          </a:xfrm>
          <a:prstGeom prst="rect">
            <a:avLst/>
          </a:prstGeom>
          <a:noFill/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494645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4FCB255D-3F4E-4664-F644-1E8EFB525E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200" y="908619"/>
            <a:ext cx="10947600" cy="5709370"/>
          </a:xfrm>
          <a:prstGeom prst="rect">
            <a:avLst/>
          </a:prstGeom>
        </p:spPr>
      </p:pic>
      <p:pic>
        <p:nvPicPr>
          <p:cNvPr id="3" name="Picture 2" descr="A blue text on a black background&#10;&#10;Description automatically generated">
            <a:extLst>
              <a:ext uri="{FF2B5EF4-FFF2-40B4-BE49-F238E27FC236}">
                <a16:creationId xmlns:a16="http://schemas.microsoft.com/office/drawing/2014/main" id="{9D995155-2AD9-7C0B-8F4E-EFB1F3071E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148" y="240011"/>
            <a:ext cx="1603989" cy="490804"/>
          </a:xfrm>
          <a:prstGeom prst="rect">
            <a:avLst/>
          </a:prstGeom>
        </p:spPr>
      </p:pic>
      <p:pic>
        <p:nvPicPr>
          <p:cNvPr id="4" name="Picture 3" descr="A blue cloud with white text&#10;&#10;Description automatically generated">
            <a:extLst>
              <a:ext uri="{FF2B5EF4-FFF2-40B4-BE49-F238E27FC236}">
                <a16:creationId xmlns:a16="http://schemas.microsoft.com/office/drawing/2014/main" id="{DEDFE2E0-3B45-A78F-CD28-D085991B80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9209" y="251403"/>
            <a:ext cx="697861" cy="490804"/>
          </a:xfrm>
          <a:prstGeom prst="rect">
            <a:avLst/>
          </a:prstGeom>
        </p:spPr>
      </p:pic>
      <p:pic>
        <p:nvPicPr>
          <p:cNvPr id="5" name="Picture 4" descr="A logo with a letter g and a cloud in the middle&#10;&#10;Description automatically generated">
            <a:extLst>
              <a:ext uri="{FF2B5EF4-FFF2-40B4-BE49-F238E27FC236}">
                <a16:creationId xmlns:a16="http://schemas.microsoft.com/office/drawing/2014/main" id="{93AA1E5A-591C-1194-3CC9-54743504550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599" t="16680" r="21758" b="17451"/>
          <a:stretch/>
        </p:blipFill>
        <p:spPr>
          <a:xfrm>
            <a:off x="2424890" y="221922"/>
            <a:ext cx="469777" cy="54629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507F4D9-8866-AEAA-F8AC-2B9AD5EFBD49}"/>
              </a:ext>
            </a:extLst>
          </p:cNvPr>
          <p:cNvSpPr txBox="1"/>
          <p:nvPr/>
        </p:nvSpPr>
        <p:spPr>
          <a:xfrm>
            <a:off x="4571999" y="328055"/>
            <a:ext cx="67925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b="1"/>
              <a:t>ACCOUNT OBJECT</a:t>
            </a:r>
            <a:r>
              <a:rPr lang="es-ES"/>
              <a:t>.</a:t>
            </a:r>
            <a:r>
              <a:rPr lang="es-ES" sz="1400"/>
              <a:t> Podemos ver que los datos están vinculados.</a:t>
            </a:r>
            <a:endParaRPr lang="es-ES" sz="2400"/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5CAFC356-98D5-D416-33C6-B553DFC5E502}"/>
              </a:ext>
            </a:extLst>
          </p:cNvPr>
          <p:cNvSpPr/>
          <p:nvPr/>
        </p:nvSpPr>
        <p:spPr>
          <a:xfrm rot="8384435">
            <a:off x="2330038" y="2921708"/>
            <a:ext cx="496233" cy="393558"/>
          </a:xfrm>
          <a:prstGeom prst="rightArrow">
            <a:avLst/>
          </a:prstGeom>
          <a:solidFill>
            <a:srgbClr val="009EDB"/>
          </a:solidFill>
          <a:ln>
            <a:solidFill>
              <a:srgbClr val="9D9B91"/>
            </a:solidFill>
          </a:ln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>
              <a:solidFill>
                <a:srgbClr val="DFD4BD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8E05F46-213F-88FD-F064-C9E5CEAD7AEE}"/>
              </a:ext>
            </a:extLst>
          </p:cNvPr>
          <p:cNvSpPr/>
          <p:nvPr/>
        </p:nvSpPr>
        <p:spPr>
          <a:xfrm>
            <a:off x="622148" y="851934"/>
            <a:ext cx="10947652" cy="5766055"/>
          </a:xfrm>
          <a:prstGeom prst="rect">
            <a:avLst/>
          </a:prstGeom>
          <a:noFill/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150032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96FD9E9-6D7B-E977-BE5E-F70D229CAA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200" y="1560198"/>
            <a:ext cx="10947600" cy="5057791"/>
          </a:xfrm>
          <a:prstGeom prst="rect">
            <a:avLst/>
          </a:prstGeom>
        </p:spPr>
      </p:pic>
      <p:pic>
        <p:nvPicPr>
          <p:cNvPr id="4" name="Picture 3" descr="A blue text on a black background&#10;&#10;Description automatically generated">
            <a:extLst>
              <a:ext uri="{FF2B5EF4-FFF2-40B4-BE49-F238E27FC236}">
                <a16:creationId xmlns:a16="http://schemas.microsoft.com/office/drawing/2014/main" id="{3DFEDE1E-7F42-6918-B454-72754F3D5A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148" y="240011"/>
            <a:ext cx="1603989" cy="490804"/>
          </a:xfrm>
          <a:prstGeom prst="rect">
            <a:avLst/>
          </a:prstGeom>
        </p:spPr>
      </p:pic>
      <p:pic>
        <p:nvPicPr>
          <p:cNvPr id="5" name="Picture 4" descr="A blue cloud with white text&#10;&#10;Description automatically generated">
            <a:extLst>
              <a:ext uri="{FF2B5EF4-FFF2-40B4-BE49-F238E27FC236}">
                <a16:creationId xmlns:a16="http://schemas.microsoft.com/office/drawing/2014/main" id="{5E4154D6-40A7-5DDE-16FA-16024045C1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9209" y="251403"/>
            <a:ext cx="697861" cy="490804"/>
          </a:xfrm>
          <a:prstGeom prst="rect">
            <a:avLst/>
          </a:prstGeom>
        </p:spPr>
      </p:pic>
      <p:pic>
        <p:nvPicPr>
          <p:cNvPr id="6" name="Picture 5" descr="A logo with a letter g and a cloud in the middle&#10;&#10;Description automatically generated">
            <a:extLst>
              <a:ext uri="{FF2B5EF4-FFF2-40B4-BE49-F238E27FC236}">
                <a16:creationId xmlns:a16="http://schemas.microsoft.com/office/drawing/2014/main" id="{177C1C25-D322-53AE-B668-F966EDDF18A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599" t="16680" r="21758" b="17451"/>
          <a:stretch/>
        </p:blipFill>
        <p:spPr>
          <a:xfrm>
            <a:off x="2424890" y="221922"/>
            <a:ext cx="469777" cy="5462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1E8E480-B8FE-DB27-68FE-3C9DD5084742}"/>
              </a:ext>
            </a:extLst>
          </p:cNvPr>
          <p:cNvSpPr txBox="1"/>
          <p:nvPr/>
        </p:nvSpPr>
        <p:spPr>
          <a:xfrm>
            <a:off x="4571999" y="328055"/>
            <a:ext cx="67925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b="1"/>
              <a:t>CONTACT OBJECT</a:t>
            </a:r>
            <a:r>
              <a:rPr lang="es-ES"/>
              <a:t>.</a:t>
            </a:r>
            <a:r>
              <a:rPr lang="es-ES" sz="1400"/>
              <a:t> Podemos ver que los datos están vinculados.</a:t>
            </a:r>
            <a:endParaRPr lang="es-ES" sz="2400"/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D4478B8D-4F9F-F3D0-D755-1A04593D96E2}"/>
              </a:ext>
            </a:extLst>
          </p:cNvPr>
          <p:cNvSpPr/>
          <p:nvPr/>
        </p:nvSpPr>
        <p:spPr>
          <a:xfrm rot="8384435">
            <a:off x="2728174" y="3389867"/>
            <a:ext cx="496233" cy="393558"/>
          </a:xfrm>
          <a:prstGeom prst="rightArrow">
            <a:avLst/>
          </a:prstGeom>
          <a:solidFill>
            <a:srgbClr val="009EDB"/>
          </a:solidFill>
          <a:ln>
            <a:solidFill>
              <a:srgbClr val="9D9B91"/>
            </a:solidFill>
          </a:ln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>
              <a:solidFill>
                <a:srgbClr val="DFD4BD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AC4F94D-9B4D-91AA-1331-C7541CF1A124}"/>
              </a:ext>
            </a:extLst>
          </p:cNvPr>
          <p:cNvSpPr/>
          <p:nvPr/>
        </p:nvSpPr>
        <p:spPr>
          <a:xfrm>
            <a:off x="622148" y="851934"/>
            <a:ext cx="10947652" cy="5766055"/>
          </a:xfrm>
          <a:prstGeom prst="rect">
            <a:avLst/>
          </a:prstGeom>
          <a:noFill/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492488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text on a black background&#10;&#10;Description automatically generated">
            <a:extLst>
              <a:ext uri="{FF2B5EF4-FFF2-40B4-BE49-F238E27FC236}">
                <a16:creationId xmlns:a16="http://schemas.microsoft.com/office/drawing/2014/main" id="{A7BFCF92-C8AE-0470-08D2-654C79BF95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148" y="240011"/>
            <a:ext cx="1603989" cy="490804"/>
          </a:xfrm>
          <a:prstGeom prst="rect">
            <a:avLst/>
          </a:prstGeom>
        </p:spPr>
      </p:pic>
      <p:pic>
        <p:nvPicPr>
          <p:cNvPr id="5" name="Picture 4" descr="A blue cloud with white text&#10;&#10;Description automatically generated">
            <a:extLst>
              <a:ext uri="{FF2B5EF4-FFF2-40B4-BE49-F238E27FC236}">
                <a16:creationId xmlns:a16="http://schemas.microsoft.com/office/drawing/2014/main" id="{B1D1626F-794F-C169-FC33-6F65A410D6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9209" y="251403"/>
            <a:ext cx="697861" cy="490804"/>
          </a:xfrm>
          <a:prstGeom prst="rect">
            <a:avLst/>
          </a:prstGeom>
        </p:spPr>
      </p:pic>
      <p:pic>
        <p:nvPicPr>
          <p:cNvPr id="19" name="Picture 18" descr="A logo with a letter g and a cloud in the middle&#10;&#10;Description automatically generated">
            <a:extLst>
              <a:ext uri="{FF2B5EF4-FFF2-40B4-BE49-F238E27FC236}">
                <a16:creationId xmlns:a16="http://schemas.microsoft.com/office/drawing/2014/main" id="{1F3EFFEA-E457-075B-4852-6227C096C27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599" t="16680" r="21758" b="17451"/>
          <a:stretch/>
        </p:blipFill>
        <p:spPr>
          <a:xfrm>
            <a:off x="2424890" y="221922"/>
            <a:ext cx="469777" cy="5462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13D755D-117F-297E-FAAE-B7A6AD2E8362}"/>
              </a:ext>
            </a:extLst>
          </p:cNvPr>
          <p:cNvSpPr txBox="1"/>
          <p:nvPr/>
        </p:nvSpPr>
        <p:spPr>
          <a:xfrm>
            <a:off x="501656" y="1032101"/>
            <a:ext cx="12201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1600" b="1"/>
              <a:t>Beneficios.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04EF77-5E53-E16F-E27F-BE54A7338CD0}"/>
              </a:ext>
            </a:extLst>
          </p:cNvPr>
          <p:cNvSpPr txBox="1"/>
          <p:nvPr/>
        </p:nvSpPr>
        <p:spPr>
          <a:xfrm>
            <a:off x="622148" y="3735893"/>
            <a:ext cx="17288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1600" b="1"/>
              <a:t>Próximos Pasos.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D30CE4-B9CC-7CA7-3417-D5CB206D6486}"/>
              </a:ext>
            </a:extLst>
          </p:cNvPr>
          <p:cNvSpPr txBox="1"/>
          <p:nvPr/>
        </p:nvSpPr>
        <p:spPr>
          <a:xfrm>
            <a:off x="4006272" y="420419"/>
            <a:ext cx="7623802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es-ES" b="1" dirty="0"/>
              <a:t>MVP</a:t>
            </a:r>
            <a:r>
              <a:rPr lang="es-ES" sz="1700" dirty="0"/>
              <a:t>. La solicitud se completa online e ingresa automáticamente a Salesforce.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9C520ED-CC2E-F310-C6ED-5AE19ED72FBA}"/>
              </a:ext>
            </a:extLst>
          </p:cNvPr>
          <p:cNvGrpSpPr/>
          <p:nvPr/>
        </p:nvGrpSpPr>
        <p:grpSpPr>
          <a:xfrm rot="2076938">
            <a:off x="1861129" y="1339018"/>
            <a:ext cx="114110" cy="229496"/>
            <a:chOff x="6836606" y="308727"/>
            <a:chExt cx="2043377" cy="4109599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00FC3C23-0DF0-8387-A6B6-FFB1EC063B32}"/>
                </a:ext>
              </a:extLst>
            </p:cNvPr>
            <p:cNvSpPr/>
            <p:nvPr/>
          </p:nvSpPr>
          <p:spPr>
            <a:xfrm>
              <a:off x="6836606" y="3375181"/>
              <a:ext cx="1601649" cy="1035833"/>
            </a:xfrm>
            <a:prstGeom prst="roundRect">
              <a:avLst/>
            </a:prstGeom>
            <a:solidFill>
              <a:srgbClr val="DFD4B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5281C47A-F174-304F-BCF2-F7ED01AF3258}"/>
                </a:ext>
              </a:extLst>
            </p:cNvPr>
            <p:cNvSpPr/>
            <p:nvPr/>
          </p:nvSpPr>
          <p:spPr>
            <a:xfrm>
              <a:off x="7862552" y="308727"/>
              <a:ext cx="1017431" cy="4109599"/>
            </a:xfrm>
            <a:prstGeom prst="roundRect">
              <a:avLst/>
            </a:prstGeom>
            <a:solidFill>
              <a:srgbClr val="9D9B9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B3B11CB8-350A-ECD3-210D-F4621D67D7CB}"/>
              </a:ext>
            </a:extLst>
          </p:cNvPr>
          <p:cNvSpPr txBox="1"/>
          <p:nvPr/>
        </p:nvSpPr>
        <p:spPr>
          <a:xfrm>
            <a:off x="2139265" y="1326920"/>
            <a:ext cx="9345915" cy="55399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/>
            <a:r>
              <a:rPr lang="es-ES" sz="1500" dirty="0"/>
              <a:t>Contar con un formulario online con determinados campos para completar asegura que se recolecte información suficiente para la revisión inicial de elegibilidad.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10183FB9-2F18-151A-0305-BB7E838C2043}"/>
              </a:ext>
            </a:extLst>
          </p:cNvPr>
          <p:cNvSpPr txBox="1"/>
          <p:nvPr/>
        </p:nvSpPr>
        <p:spPr>
          <a:xfrm>
            <a:off x="2139262" y="4162673"/>
            <a:ext cx="9345915" cy="55399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/>
            <a:r>
              <a:rPr lang="es-ES" sz="1500" dirty="0"/>
              <a:t>Se ampliará la información solicitada en el formulario agregando campos que predeterminen la elegibilidad, acortando los pasos del proceso de evaluación.</a:t>
            </a:r>
          </a:p>
        </p:txBody>
      </p:sp>
      <p:sp>
        <p:nvSpPr>
          <p:cNvPr id="65" name="Arrow: Right 64">
            <a:extLst>
              <a:ext uri="{FF2B5EF4-FFF2-40B4-BE49-F238E27FC236}">
                <a16:creationId xmlns:a16="http://schemas.microsoft.com/office/drawing/2014/main" id="{58549ED9-5F0F-0638-2361-72F6503B0ECC}"/>
              </a:ext>
            </a:extLst>
          </p:cNvPr>
          <p:cNvSpPr/>
          <p:nvPr/>
        </p:nvSpPr>
        <p:spPr>
          <a:xfrm>
            <a:off x="1815153" y="4366386"/>
            <a:ext cx="206062" cy="153889"/>
          </a:xfrm>
          <a:prstGeom prst="rightArrow">
            <a:avLst/>
          </a:prstGeom>
          <a:solidFill>
            <a:srgbClr val="DFD4BD"/>
          </a:solidFill>
          <a:ln>
            <a:solidFill>
              <a:srgbClr val="9D9B9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>
              <a:solidFill>
                <a:srgbClr val="DFD4BD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3A819D-E095-8972-1CDC-84AE12F4C6FD}"/>
              </a:ext>
            </a:extLst>
          </p:cNvPr>
          <p:cNvSpPr txBox="1"/>
          <p:nvPr/>
        </p:nvSpPr>
        <p:spPr>
          <a:xfrm>
            <a:off x="2139265" y="1908631"/>
            <a:ext cx="9345915" cy="3231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/>
            <a:r>
              <a:rPr lang="es-ES" sz="1500" dirty="0"/>
              <a:t>Acuse de recibo inmediato a la ONG al enviar el formulario.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081AE24-B820-9B81-9D68-A9F6FC3C3EAD}"/>
              </a:ext>
            </a:extLst>
          </p:cNvPr>
          <p:cNvSpPr txBox="1"/>
          <p:nvPr/>
        </p:nvSpPr>
        <p:spPr>
          <a:xfrm>
            <a:off x="2139264" y="2348331"/>
            <a:ext cx="9345915" cy="3231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/>
            <a:r>
              <a:rPr lang="es-ES" sz="1500" dirty="0"/>
              <a:t>Las solicitudes ingresan directamente a Salesforce para que los agentes de subvención comiencen el análisis.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8DBCCB2-1729-C0FD-ECDD-8ED3FB3363C6}"/>
              </a:ext>
            </a:extLst>
          </p:cNvPr>
          <p:cNvSpPr txBox="1"/>
          <p:nvPr/>
        </p:nvSpPr>
        <p:spPr>
          <a:xfrm>
            <a:off x="2185446" y="2797797"/>
            <a:ext cx="9345915" cy="55399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/>
            <a:r>
              <a:rPr lang="es-ES" sz="1500" dirty="0"/>
              <a:t>Al estar el proceso de ingreso de solicitudes automatizado se reduce el tiempo desde que se recibe la solicitud hasta que el agente comienza a trabajar en ella.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EB8EEB2-2EF7-8EC5-3232-7D9565775ADC}"/>
              </a:ext>
            </a:extLst>
          </p:cNvPr>
          <p:cNvSpPr txBox="1"/>
          <p:nvPr/>
        </p:nvSpPr>
        <p:spPr>
          <a:xfrm>
            <a:off x="2139264" y="3415790"/>
            <a:ext cx="9345915" cy="3231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/>
            <a:r>
              <a:rPr lang="es-ES" sz="1500" dirty="0"/>
              <a:t>Toda la información se  actualiza al instante evitando incongruencias con el control de versiones.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23F4A97-F372-14D5-5FB9-B412C05E2C53}"/>
              </a:ext>
            </a:extLst>
          </p:cNvPr>
          <p:cNvSpPr txBox="1"/>
          <p:nvPr/>
        </p:nvSpPr>
        <p:spPr>
          <a:xfrm>
            <a:off x="2116171" y="4787925"/>
            <a:ext cx="9345915" cy="3231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/>
            <a:r>
              <a:rPr lang="es-ES" sz="1500" dirty="0"/>
              <a:t>Se podrá detectar si la solicitud está duplicada.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1A0B176-302D-23AC-C0CE-9F081DB956F6}"/>
              </a:ext>
            </a:extLst>
          </p:cNvPr>
          <p:cNvSpPr txBox="1"/>
          <p:nvPr/>
        </p:nvSpPr>
        <p:spPr>
          <a:xfrm>
            <a:off x="2119278" y="5223303"/>
            <a:ext cx="9345915" cy="3231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/>
            <a:r>
              <a:rPr lang="es-ES" sz="1500" dirty="0"/>
              <a:t>Se comenzará usando NPSP y luego se podrá adquirir </a:t>
            </a:r>
            <a:r>
              <a:rPr lang="es-ES" sz="1500" dirty="0" err="1"/>
              <a:t>Nonprofit</a:t>
            </a:r>
            <a:r>
              <a:rPr lang="es-ES" sz="1500" dirty="0"/>
              <a:t> Cloud.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10967E3-682C-F3B8-ACD7-AEBC244F8E2A}"/>
              </a:ext>
            </a:extLst>
          </p:cNvPr>
          <p:cNvSpPr txBox="1"/>
          <p:nvPr/>
        </p:nvSpPr>
        <p:spPr>
          <a:xfrm>
            <a:off x="2119279" y="5663693"/>
            <a:ext cx="9345915" cy="3231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/>
            <a:r>
              <a:rPr lang="es-ES" sz="1500" dirty="0"/>
              <a:t>Se hará luego la app también para Mobile.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A7349B9-ACE5-F93D-671E-AA89461AE163}"/>
              </a:ext>
            </a:extLst>
          </p:cNvPr>
          <p:cNvSpPr txBox="1"/>
          <p:nvPr/>
        </p:nvSpPr>
        <p:spPr>
          <a:xfrm>
            <a:off x="2069988" y="6055131"/>
            <a:ext cx="9436789" cy="55399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/>
            <a:r>
              <a:rPr lang="es-ES" sz="1500" dirty="0"/>
              <a:t>Los usuarios estarán comunicados por </a:t>
            </a:r>
            <a:r>
              <a:rPr lang="es-ES" sz="1500" err="1"/>
              <a:t>Chatter</a:t>
            </a:r>
            <a:r>
              <a:rPr lang="es-ES" sz="1500" dirty="0"/>
              <a:t>, herramienta de Salesforce que permite la colaboración entre usuarios con aplicaciones integradas.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2A23063-5E3B-6C4E-6D1A-FEC888E2560F}"/>
              </a:ext>
            </a:extLst>
          </p:cNvPr>
          <p:cNvGrpSpPr/>
          <p:nvPr/>
        </p:nvGrpSpPr>
        <p:grpSpPr>
          <a:xfrm rot="2076938">
            <a:off x="1861129" y="1928981"/>
            <a:ext cx="114110" cy="229496"/>
            <a:chOff x="6836606" y="308727"/>
            <a:chExt cx="2043377" cy="4109599"/>
          </a:xfrm>
        </p:grpSpPr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8D503046-DD7C-2158-FF51-6F5DFDA61FD1}"/>
                </a:ext>
              </a:extLst>
            </p:cNvPr>
            <p:cNvSpPr/>
            <p:nvPr/>
          </p:nvSpPr>
          <p:spPr>
            <a:xfrm>
              <a:off x="6836606" y="3375181"/>
              <a:ext cx="1601649" cy="1035833"/>
            </a:xfrm>
            <a:prstGeom prst="roundRect">
              <a:avLst/>
            </a:prstGeom>
            <a:solidFill>
              <a:srgbClr val="DFD4B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48E77981-06A2-ACCF-9265-431883F6DEF8}"/>
                </a:ext>
              </a:extLst>
            </p:cNvPr>
            <p:cNvSpPr/>
            <p:nvPr/>
          </p:nvSpPr>
          <p:spPr>
            <a:xfrm>
              <a:off x="7862552" y="308727"/>
              <a:ext cx="1017431" cy="4109599"/>
            </a:xfrm>
            <a:prstGeom prst="roundRect">
              <a:avLst/>
            </a:prstGeom>
            <a:solidFill>
              <a:srgbClr val="9D9B9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B90D33DD-00E3-03B4-975F-08D1AA2F5752}"/>
              </a:ext>
            </a:extLst>
          </p:cNvPr>
          <p:cNvGrpSpPr/>
          <p:nvPr/>
        </p:nvGrpSpPr>
        <p:grpSpPr>
          <a:xfrm rot="2076938">
            <a:off x="1861129" y="2363667"/>
            <a:ext cx="114110" cy="229496"/>
            <a:chOff x="6836606" y="308727"/>
            <a:chExt cx="2043377" cy="4109599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3D4F9D46-968B-D15B-5E18-3AB0E4C2457D}"/>
                </a:ext>
              </a:extLst>
            </p:cNvPr>
            <p:cNvSpPr/>
            <p:nvPr/>
          </p:nvSpPr>
          <p:spPr>
            <a:xfrm>
              <a:off x="6836606" y="3375181"/>
              <a:ext cx="1601649" cy="1035833"/>
            </a:xfrm>
            <a:prstGeom prst="roundRect">
              <a:avLst/>
            </a:prstGeom>
            <a:solidFill>
              <a:srgbClr val="DFD4B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83A69796-F93A-6C78-B978-D4FD3918C6CD}"/>
                </a:ext>
              </a:extLst>
            </p:cNvPr>
            <p:cNvSpPr/>
            <p:nvPr/>
          </p:nvSpPr>
          <p:spPr>
            <a:xfrm>
              <a:off x="7862552" y="308727"/>
              <a:ext cx="1017431" cy="4109599"/>
            </a:xfrm>
            <a:prstGeom prst="roundRect">
              <a:avLst/>
            </a:prstGeom>
            <a:solidFill>
              <a:srgbClr val="9D9B9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3AB2997E-F7FE-949C-4E59-47D9D85F7FD3}"/>
              </a:ext>
            </a:extLst>
          </p:cNvPr>
          <p:cNvGrpSpPr/>
          <p:nvPr/>
        </p:nvGrpSpPr>
        <p:grpSpPr>
          <a:xfrm rot="2076938">
            <a:off x="1861129" y="2881091"/>
            <a:ext cx="114110" cy="229496"/>
            <a:chOff x="6836606" y="308727"/>
            <a:chExt cx="2043377" cy="4109599"/>
          </a:xfrm>
        </p:grpSpPr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90DAB6DE-45B5-B94E-EBF5-532C86E63693}"/>
                </a:ext>
              </a:extLst>
            </p:cNvPr>
            <p:cNvSpPr/>
            <p:nvPr/>
          </p:nvSpPr>
          <p:spPr>
            <a:xfrm>
              <a:off x="6836606" y="3375181"/>
              <a:ext cx="1601649" cy="1035833"/>
            </a:xfrm>
            <a:prstGeom prst="roundRect">
              <a:avLst/>
            </a:prstGeom>
            <a:solidFill>
              <a:srgbClr val="DFD4B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id="{848B1F67-31BD-4657-805B-E32132FCFCB6}"/>
                </a:ext>
              </a:extLst>
            </p:cNvPr>
            <p:cNvSpPr/>
            <p:nvPr/>
          </p:nvSpPr>
          <p:spPr>
            <a:xfrm>
              <a:off x="7862552" y="308727"/>
              <a:ext cx="1017431" cy="4109599"/>
            </a:xfrm>
            <a:prstGeom prst="roundRect">
              <a:avLst/>
            </a:prstGeom>
            <a:solidFill>
              <a:srgbClr val="9D9B9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C97B708-1767-59FF-1321-36351EA79E48}"/>
              </a:ext>
            </a:extLst>
          </p:cNvPr>
          <p:cNvGrpSpPr/>
          <p:nvPr/>
        </p:nvGrpSpPr>
        <p:grpSpPr>
          <a:xfrm rot="2076938">
            <a:off x="1861129" y="3441100"/>
            <a:ext cx="114110" cy="229496"/>
            <a:chOff x="6836606" y="308727"/>
            <a:chExt cx="2043377" cy="4109599"/>
          </a:xfrm>
        </p:grpSpPr>
        <p:sp>
          <p:nvSpPr>
            <p:cNvPr id="50" name="Rectangle: Rounded Corners 49">
              <a:extLst>
                <a:ext uri="{FF2B5EF4-FFF2-40B4-BE49-F238E27FC236}">
                  <a16:creationId xmlns:a16="http://schemas.microsoft.com/office/drawing/2014/main" id="{4CC6D173-F45C-478B-DE7B-4E2D8E731E7D}"/>
                </a:ext>
              </a:extLst>
            </p:cNvPr>
            <p:cNvSpPr/>
            <p:nvPr/>
          </p:nvSpPr>
          <p:spPr>
            <a:xfrm>
              <a:off x="6836606" y="3375181"/>
              <a:ext cx="1601649" cy="1035833"/>
            </a:xfrm>
            <a:prstGeom prst="roundRect">
              <a:avLst/>
            </a:prstGeom>
            <a:solidFill>
              <a:srgbClr val="DFD4B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2" name="Rectangle: Rounded Corners 51">
              <a:extLst>
                <a:ext uri="{FF2B5EF4-FFF2-40B4-BE49-F238E27FC236}">
                  <a16:creationId xmlns:a16="http://schemas.microsoft.com/office/drawing/2014/main" id="{60144885-E898-FE5F-8821-3FEEE023B19F}"/>
                </a:ext>
              </a:extLst>
            </p:cNvPr>
            <p:cNvSpPr/>
            <p:nvPr/>
          </p:nvSpPr>
          <p:spPr>
            <a:xfrm>
              <a:off x="7862552" y="308727"/>
              <a:ext cx="1017431" cy="4109599"/>
            </a:xfrm>
            <a:prstGeom prst="roundRect">
              <a:avLst/>
            </a:prstGeom>
            <a:solidFill>
              <a:srgbClr val="9D9B9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sp>
        <p:nvSpPr>
          <p:cNvPr id="53" name="Arrow: Right 52">
            <a:extLst>
              <a:ext uri="{FF2B5EF4-FFF2-40B4-BE49-F238E27FC236}">
                <a16:creationId xmlns:a16="http://schemas.microsoft.com/office/drawing/2014/main" id="{5771FA03-4894-A2D1-CD5E-646BE025E4DC}"/>
              </a:ext>
            </a:extLst>
          </p:cNvPr>
          <p:cNvSpPr/>
          <p:nvPr/>
        </p:nvSpPr>
        <p:spPr>
          <a:xfrm>
            <a:off x="1815153" y="4880263"/>
            <a:ext cx="206062" cy="153889"/>
          </a:xfrm>
          <a:prstGeom prst="rightArrow">
            <a:avLst/>
          </a:prstGeom>
          <a:solidFill>
            <a:srgbClr val="DFD4BD"/>
          </a:solidFill>
          <a:ln>
            <a:solidFill>
              <a:srgbClr val="9D9B9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>
              <a:solidFill>
                <a:srgbClr val="DFD4BD"/>
              </a:solidFill>
            </a:endParaRPr>
          </a:p>
        </p:txBody>
      </p:sp>
      <p:sp>
        <p:nvSpPr>
          <p:cNvPr id="54" name="Arrow: Right 53">
            <a:extLst>
              <a:ext uri="{FF2B5EF4-FFF2-40B4-BE49-F238E27FC236}">
                <a16:creationId xmlns:a16="http://schemas.microsoft.com/office/drawing/2014/main" id="{5DC9468E-AADE-3719-ECB5-3B5422CF408A}"/>
              </a:ext>
            </a:extLst>
          </p:cNvPr>
          <p:cNvSpPr/>
          <p:nvPr/>
        </p:nvSpPr>
        <p:spPr>
          <a:xfrm>
            <a:off x="1815153" y="5305177"/>
            <a:ext cx="206062" cy="153889"/>
          </a:xfrm>
          <a:prstGeom prst="rightArrow">
            <a:avLst/>
          </a:prstGeom>
          <a:solidFill>
            <a:srgbClr val="DFD4BD"/>
          </a:solidFill>
          <a:ln>
            <a:solidFill>
              <a:srgbClr val="9D9B9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>
              <a:solidFill>
                <a:srgbClr val="DFD4BD"/>
              </a:solidFill>
            </a:endParaRPr>
          </a:p>
        </p:txBody>
      </p:sp>
      <p:sp>
        <p:nvSpPr>
          <p:cNvPr id="55" name="Arrow: Right 54">
            <a:extLst>
              <a:ext uri="{FF2B5EF4-FFF2-40B4-BE49-F238E27FC236}">
                <a16:creationId xmlns:a16="http://schemas.microsoft.com/office/drawing/2014/main" id="{395C049C-C9AF-B8E5-488D-8E98F79F60F7}"/>
              </a:ext>
            </a:extLst>
          </p:cNvPr>
          <p:cNvSpPr/>
          <p:nvPr/>
        </p:nvSpPr>
        <p:spPr>
          <a:xfrm>
            <a:off x="1815153" y="5720222"/>
            <a:ext cx="206062" cy="153889"/>
          </a:xfrm>
          <a:prstGeom prst="rightArrow">
            <a:avLst/>
          </a:prstGeom>
          <a:solidFill>
            <a:srgbClr val="DFD4BD"/>
          </a:solidFill>
          <a:ln>
            <a:solidFill>
              <a:srgbClr val="9D9B9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>
              <a:solidFill>
                <a:srgbClr val="DFD4BD"/>
              </a:solidFill>
            </a:endParaRPr>
          </a:p>
        </p:txBody>
      </p:sp>
      <p:sp>
        <p:nvSpPr>
          <p:cNvPr id="56" name="Arrow: Right 55">
            <a:extLst>
              <a:ext uri="{FF2B5EF4-FFF2-40B4-BE49-F238E27FC236}">
                <a16:creationId xmlns:a16="http://schemas.microsoft.com/office/drawing/2014/main" id="{E2635C39-CA5D-79A4-25A0-D0EB77ABF1D1}"/>
              </a:ext>
            </a:extLst>
          </p:cNvPr>
          <p:cNvSpPr/>
          <p:nvPr/>
        </p:nvSpPr>
        <p:spPr>
          <a:xfrm>
            <a:off x="1803608" y="6170341"/>
            <a:ext cx="206062" cy="153889"/>
          </a:xfrm>
          <a:prstGeom prst="rightArrow">
            <a:avLst/>
          </a:prstGeom>
          <a:solidFill>
            <a:srgbClr val="DFD4BD"/>
          </a:solidFill>
          <a:ln>
            <a:solidFill>
              <a:srgbClr val="9D9B9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>
              <a:solidFill>
                <a:srgbClr val="DFD4B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19867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F82E761-B8F0-D954-C2C3-7E3541757F09}"/>
              </a:ext>
            </a:extLst>
          </p:cNvPr>
          <p:cNvSpPr txBox="1"/>
          <p:nvPr/>
        </p:nvSpPr>
        <p:spPr>
          <a:xfrm>
            <a:off x="1462631" y="574042"/>
            <a:ext cx="9266738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6000" dirty="0"/>
              <a:t>¡</a:t>
            </a:r>
            <a:r>
              <a:rPr lang="en-US" sz="6000" dirty="0" err="1"/>
              <a:t>Muchas</a:t>
            </a:r>
            <a:r>
              <a:rPr lang="en-US" sz="6000" dirty="0"/>
              <a:t> gracias!</a:t>
            </a:r>
            <a:endParaRPr lang="es-ES" sz="6000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AED03F8-4BC3-CBDC-EB92-826661EC30CA}"/>
              </a:ext>
            </a:extLst>
          </p:cNvPr>
          <p:cNvGrpSpPr/>
          <p:nvPr/>
        </p:nvGrpSpPr>
        <p:grpSpPr>
          <a:xfrm>
            <a:off x="2918068" y="3036506"/>
            <a:ext cx="6355863" cy="2159656"/>
            <a:chOff x="3120545" y="1402287"/>
            <a:chExt cx="6355863" cy="2159656"/>
          </a:xfrm>
        </p:grpSpPr>
        <p:pic>
          <p:nvPicPr>
            <p:cNvPr id="2" name="Picture 1" descr="A blue text on a black background&#10;&#10;Description automatically generated">
              <a:extLst>
                <a:ext uri="{FF2B5EF4-FFF2-40B4-BE49-F238E27FC236}">
                  <a16:creationId xmlns:a16="http://schemas.microsoft.com/office/drawing/2014/main" id="{FA85BE55-0B12-C11F-719A-1BABECFA364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4962"/>
            <a:stretch/>
          </p:blipFill>
          <p:spPr>
            <a:xfrm>
              <a:off x="3120545" y="1548051"/>
              <a:ext cx="1476164" cy="1289154"/>
            </a:xfrm>
            <a:prstGeom prst="rect">
              <a:avLst/>
            </a:prstGeom>
          </p:spPr>
        </p:pic>
        <p:pic>
          <p:nvPicPr>
            <p:cNvPr id="3" name="Picture 2" descr="A blue cloud with white text&#10;&#10;Description automatically generated">
              <a:extLst>
                <a:ext uri="{FF2B5EF4-FFF2-40B4-BE49-F238E27FC236}">
                  <a16:creationId xmlns:a16="http://schemas.microsoft.com/office/drawing/2014/main" id="{67C0E17B-6B06-C537-1D3F-EB152459F69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31277" y="1578955"/>
              <a:ext cx="1745131" cy="1227346"/>
            </a:xfrm>
            <a:prstGeom prst="rect">
              <a:avLst/>
            </a:prstGeom>
          </p:spPr>
        </p:pic>
        <p:pic>
          <p:nvPicPr>
            <p:cNvPr id="4" name="Picture 3" descr="A logo with a letter g and a cloud in the middle&#10;&#10;Description automatically generated">
              <a:extLst>
                <a:ext uri="{FF2B5EF4-FFF2-40B4-BE49-F238E27FC236}">
                  <a16:creationId xmlns:a16="http://schemas.microsoft.com/office/drawing/2014/main" id="{A61720A4-D43C-93F3-6C63-5B2CCF7B90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599" t="16680" r="21758" b="17451"/>
            <a:stretch/>
          </p:blipFill>
          <p:spPr>
            <a:xfrm>
              <a:off x="5416364" y="1402287"/>
              <a:ext cx="1359270" cy="1580683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009B256-0F60-5F87-F306-D25197D9D718}"/>
                </a:ext>
              </a:extLst>
            </p:cNvPr>
            <p:cNvSpPr txBox="1"/>
            <p:nvPr/>
          </p:nvSpPr>
          <p:spPr>
            <a:xfrm>
              <a:off x="4907923" y="3008102"/>
              <a:ext cx="237615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/>
                <a:t>Stella Durante</a:t>
              </a:r>
              <a:endParaRPr lang="es-ES" sz="140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D32F199-17E5-BAD7-ADA1-05A03FB3FD6C}"/>
                </a:ext>
              </a:extLst>
            </p:cNvPr>
            <p:cNvSpPr txBox="1"/>
            <p:nvPr/>
          </p:nvSpPr>
          <p:spPr>
            <a:xfrm>
              <a:off x="4907923" y="3254166"/>
              <a:ext cx="237615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s-ES" sz="1400" dirty="0"/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FB88B2B0-0A6F-45D5-6AE4-BF1C606612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13887" y="5706842"/>
            <a:ext cx="1350525" cy="524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4548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text on a black background&#10;&#10;Description automatically generated">
            <a:extLst>
              <a:ext uri="{FF2B5EF4-FFF2-40B4-BE49-F238E27FC236}">
                <a16:creationId xmlns:a16="http://schemas.microsoft.com/office/drawing/2014/main" id="{A7BFCF92-C8AE-0470-08D2-654C79BF95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27" y="519053"/>
            <a:ext cx="1603989" cy="490804"/>
          </a:xfrm>
          <a:prstGeom prst="rect">
            <a:avLst/>
          </a:prstGeom>
        </p:spPr>
      </p:pic>
      <p:pic>
        <p:nvPicPr>
          <p:cNvPr id="5" name="Picture 4" descr="A blue cloud with white text&#10;&#10;Description automatically generated">
            <a:extLst>
              <a:ext uri="{FF2B5EF4-FFF2-40B4-BE49-F238E27FC236}">
                <a16:creationId xmlns:a16="http://schemas.microsoft.com/office/drawing/2014/main" id="{B1D1626F-794F-C169-FC33-6F65A410D6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2646" y="551910"/>
            <a:ext cx="697861" cy="490804"/>
          </a:xfrm>
          <a:prstGeom prst="rect">
            <a:avLst/>
          </a:prstGeom>
        </p:spPr>
      </p:pic>
      <p:pic>
        <p:nvPicPr>
          <p:cNvPr id="19" name="Picture 18" descr="A logo with a letter g and a cloud in the middle&#10;&#10;Description automatically generated">
            <a:extLst>
              <a:ext uri="{FF2B5EF4-FFF2-40B4-BE49-F238E27FC236}">
                <a16:creationId xmlns:a16="http://schemas.microsoft.com/office/drawing/2014/main" id="{1F3EFFEA-E457-075B-4852-6227C096C27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599" t="16680" r="21758" b="17451"/>
          <a:stretch/>
        </p:blipFill>
        <p:spPr>
          <a:xfrm>
            <a:off x="2467820" y="522429"/>
            <a:ext cx="469777" cy="54629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41A83DE-F7C9-6FA6-0A71-D33A153CF8CD}"/>
              </a:ext>
            </a:extLst>
          </p:cNvPr>
          <p:cNvSpPr txBox="1"/>
          <p:nvPr/>
        </p:nvSpPr>
        <p:spPr>
          <a:xfrm>
            <a:off x="774879" y="2915486"/>
            <a:ext cx="10522038" cy="30162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/>
            <a:r>
              <a:rPr lang="es-ES" sz="2200"/>
              <a:t>La OMS, una destacada organización de salud pública a nivel mundial ha estado utilizando herramientas como hojas de cálculo, correo electrónico y </a:t>
            </a:r>
            <a:r>
              <a:rPr lang="es-ES" sz="2200" err="1"/>
              <a:t>WizeHive</a:t>
            </a:r>
            <a:r>
              <a:rPr lang="es-ES" sz="2200"/>
              <a:t> para la gestión de subvenciones. </a:t>
            </a:r>
          </a:p>
          <a:p>
            <a:pPr algn="just"/>
            <a:endParaRPr lang="es-ES" sz="2200"/>
          </a:p>
          <a:p>
            <a:pPr algn="just"/>
            <a:endParaRPr lang="es-ES" sz="2200"/>
          </a:p>
          <a:p>
            <a:pPr algn="just"/>
            <a:r>
              <a:rPr lang="es-ES" sz="2200"/>
              <a:t>Ahora buscan adoptar Salesforce para agilizar sus operaciones, mejorar la eficiencia y mejorar las capacidades de sus procesos de aprobación de subvenciones. </a:t>
            </a:r>
          </a:p>
          <a:p>
            <a:pPr algn="just"/>
            <a:endParaRPr lang="es-ES"/>
          </a:p>
          <a:p>
            <a:pPr algn="just"/>
            <a:endParaRPr lang="es-E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0E39B4EA-5064-5394-C4AD-DDAE32741E97}"/>
              </a:ext>
            </a:extLst>
          </p:cNvPr>
          <p:cNvSpPr txBox="1"/>
          <p:nvPr/>
        </p:nvSpPr>
        <p:spPr>
          <a:xfrm>
            <a:off x="1438737" y="1717742"/>
            <a:ext cx="9461675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3000" b="1" u="sng">
                <a:ea typeface="+mn-lt"/>
                <a:cs typeface="+mn-lt"/>
              </a:rPr>
              <a:t>Escenario - Organización Mundial de la Salud (OMS)</a:t>
            </a:r>
            <a:endParaRPr lang="es-ES" sz="3000" u="sng"/>
          </a:p>
        </p:txBody>
      </p:sp>
    </p:spTree>
    <p:extLst>
      <p:ext uri="{BB962C8B-B14F-4D97-AF65-F5344CB8AC3E}">
        <p14:creationId xmlns:p14="http://schemas.microsoft.com/office/powerpoint/2010/main" val="23258319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text on a black background&#10;&#10;Description automatically generated">
            <a:extLst>
              <a:ext uri="{FF2B5EF4-FFF2-40B4-BE49-F238E27FC236}">
                <a16:creationId xmlns:a16="http://schemas.microsoft.com/office/drawing/2014/main" id="{A7BFCF92-C8AE-0470-08D2-654C79BF95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148" y="240011"/>
            <a:ext cx="1603989" cy="490804"/>
          </a:xfrm>
          <a:prstGeom prst="rect">
            <a:avLst/>
          </a:prstGeom>
        </p:spPr>
      </p:pic>
      <p:pic>
        <p:nvPicPr>
          <p:cNvPr id="5" name="Picture 4" descr="A blue cloud with white text&#10;&#10;Description automatically generated">
            <a:extLst>
              <a:ext uri="{FF2B5EF4-FFF2-40B4-BE49-F238E27FC236}">
                <a16:creationId xmlns:a16="http://schemas.microsoft.com/office/drawing/2014/main" id="{B1D1626F-794F-C169-FC33-6F65A410D6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9209" y="251403"/>
            <a:ext cx="697861" cy="490804"/>
          </a:xfrm>
          <a:prstGeom prst="rect">
            <a:avLst/>
          </a:prstGeom>
        </p:spPr>
      </p:pic>
      <p:pic>
        <p:nvPicPr>
          <p:cNvPr id="19" name="Picture 18" descr="A logo with a letter g and a cloud in the middle&#10;&#10;Description automatically generated">
            <a:extLst>
              <a:ext uri="{FF2B5EF4-FFF2-40B4-BE49-F238E27FC236}">
                <a16:creationId xmlns:a16="http://schemas.microsoft.com/office/drawing/2014/main" id="{1F3EFFEA-E457-075B-4852-6227C096C27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599" t="16680" r="21758" b="17451"/>
          <a:stretch/>
        </p:blipFill>
        <p:spPr>
          <a:xfrm>
            <a:off x="2424890" y="221922"/>
            <a:ext cx="469777" cy="546299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0E39B4EA-5064-5394-C4AD-DDAE32741E97}"/>
              </a:ext>
            </a:extLst>
          </p:cNvPr>
          <p:cNvSpPr txBox="1"/>
          <p:nvPr/>
        </p:nvSpPr>
        <p:spPr>
          <a:xfrm>
            <a:off x="3306171" y="923544"/>
            <a:ext cx="6510269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2800" b="1">
                <a:ea typeface="+mn-lt"/>
                <a:cs typeface="+mn-lt"/>
              </a:rPr>
              <a:t>     </a:t>
            </a:r>
            <a:r>
              <a:rPr lang="es-ES" sz="3000" b="1" u="sng">
                <a:ea typeface="+mn-lt"/>
                <a:cs typeface="+mn-lt"/>
              </a:rPr>
              <a:t>Resumen del proyecto</a:t>
            </a:r>
            <a:endParaRPr lang="es-ES" sz="3000" b="1" u="sng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2BE2490A-934C-DEC0-7CCF-77F18C8CA897}"/>
              </a:ext>
            </a:extLst>
          </p:cNvPr>
          <p:cNvSpPr txBox="1"/>
          <p:nvPr/>
        </p:nvSpPr>
        <p:spPr>
          <a:xfrm>
            <a:off x="1143670" y="1844385"/>
            <a:ext cx="10331002" cy="46474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2400" b="1" u="sng" dirty="0"/>
              <a:t>Descubrimiento y Planificación</a:t>
            </a:r>
          </a:p>
          <a:p>
            <a:r>
              <a:rPr lang="es-ES" sz="2000" dirty="0"/>
              <a:t>                      </a:t>
            </a:r>
            <a:endParaRPr lang="es-ES" dirty="0"/>
          </a:p>
          <a:p>
            <a:pPr marL="457200" indent="-457200">
              <a:buFont typeface="Arial"/>
              <a:buChar char="•"/>
            </a:pPr>
            <a:r>
              <a:rPr lang="es-ES" sz="2000" dirty="0"/>
              <a:t>  Reunión con las partes interesadas para entender su proceso de negocios.</a:t>
            </a:r>
            <a:endParaRPr lang="es-ES" dirty="0"/>
          </a:p>
          <a:p>
            <a:pPr marL="457200" indent="-457200">
              <a:buFont typeface="Arial"/>
              <a:buChar char="•"/>
            </a:pPr>
            <a:r>
              <a:rPr lang="es-ES" sz="2000" dirty="0"/>
              <a:t>  Definir las Historias de Usuarios.</a:t>
            </a:r>
            <a:endParaRPr lang="es-ES" dirty="0"/>
          </a:p>
          <a:p>
            <a:pPr marL="457200" indent="-457200">
              <a:buFont typeface="Arial"/>
              <a:buChar char="•"/>
            </a:pPr>
            <a:r>
              <a:rPr lang="es-ES" sz="2000" dirty="0"/>
              <a:t>  Diseñar el mapa de procesos.</a:t>
            </a:r>
            <a:endParaRPr lang="es-ES" dirty="0"/>
          </a:p>
          <a:p>
            <a:pPr marL="457200" indent="-457200">
              <a:buFont typeface="Arial"/>
              <a:buChar char="•"/>
            </a:pPr>
            <a:endParaRPr lang="es-ES" sz="2000" dirty="0"/>
          </a:p>
          <a:p>
            <a:r>
              <a:rPr lang="es-ES" sz="2400" b="1" u="sng" dirty="0"/>
              <a:t>Diseño</a:t>
            </a:r>
          </a:p>
          <a:p>
            <a:pPr marL="342900" indent="-342900">
              <a:buFont typeface="Arial"/>
              <a:buChar char="•"/>
            </a:pPr>
            <a:endParaRPr lang="es-ES" sz="2000" dirty="0"/>
          </a:p>
          <a:p>
            <a:pPr marL="342900" indent="-342900">
              <a:buFont typeface="Arial"/>
              <a:buChar char="•"/>
            </a:pPr>
            <a:r>
              <a:rPr lang="es-ES" sz="2000" dirty="0"/>
              <a:t>    Diseñar el Producto Mínimo Viable.              </a:t>
            </a:r>
            <a:endParaRPr lang="es-ES" dirty="0"/>
          </a:p>
          <a:p>
            <a:pPr marL="342900" indent="-342900">
              <a:buFont typeface="Arial"/>
              <a:buChar char="•"/>
            </a:pPr>
            <a:r>
              <a:rPr lang="es-ES" sz="2000" dirty="0"/>
              <a:t>    Presentación a las partes interesadas.</a:t>
            </a:r>
          </a:p>
          <a:p>
            <a:endParaRPr lang="es-ES" sz="2400" u="sng" dirty="0"/>
          </a:p>
          <a:p>
            <a:r>
              <a:rPr lang="es-ES" sz="2400" u="sng" dirty="0"/>
              <a:t> </a:t>
            </a:r>
            <a:r>
              <a:rPr lang="es-ES" sz="2400" b="1" u="sng" dirty="0"/>
              <a:t>Aplicación</a:t>
            </a:r>
            <a:endParaRPr lang="es-ES" sz="2000" b="1" dirty="0"/>
          </a:p>
          <a:p>
            <a:endParaRPr lang="es-ES" sz="2000" dirty="0"/>
          </a:p>
          <a:p>
            <a:pPr marL="342900" indent="-342900">
              <a:buFont typeface="Arial"/>
              <a:buChar char="•"/>
            </a:pPr>
            <a:r>
              <a:rPr lang="es-ES" sz="2000" dirty="0"/>
              <a:t>    Implementación en Producción para el testeo de usuarios.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6777917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text on a black background&#10;&#10;Description automatically generated">
            <a:extLst>
              <a:ext uri="{FF2B5EF4-FFF2-40B4-BE49-F238E27FC236}">
                <a16:creationId xmlns:a16="http://schemas.microsoft.com/office/drawing/2014/main" id="{A7BFCF92-C8AE-0470-08D2-654C79BF95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27" y="519053"/>
            <a:ext cx="1603989" cy="490804"/>
          </a:xfrm>
          <a:prstGeom prst="rect">
            <a:avLst/>
          </a:prstGeom>
        </p:spPr>
      </p:pic>
      <p:pic>
        <p:nvPicPr>
          <p:cNvPr id="5" name="Picture 4" descr="A blue cloud with white text&#10;&#10;Description automatically generated">
            <a:extLst>
              <a:ext uri="{FF2B5EF4-FFF2-40B4-BE49-F238E27FC236}">
                <a16:creationId xmlns:a16="http://schemas.microsoft.com/office/drawing/2014/main" id="{B1D1626F-794F-C169-FC33-6F65A410D6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2646" y="551910"/>
            <a:ext cx="697861" cy="490804"/>
          </a:xfrm>
          <a:prstGeom prst="rect">
            <a:avLst/>
          </a:prstGeom>
        </p:spPr>
      </p:pic>
      <p:pic>
        <p:nvPicPr>
          <p:cNvPr id="19" name="Picture 18" descr="A logo with a letter g and a cloud in the middle&#10;&#10;Description automatically generated">
            <a:extLst>
              <a:ext uri="{FF2B5EF4-FFF2-40B4-BE49-F238E27FC236}">
                <a16:creationId xmlns:a16="http://schemas.microsoft.com/office/drawing/2014/main" id="{1F3EFFEA-E457-075B-4852-6227C096C27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599" t="16680" r="21758" b="17451"/>
          <a:stretch/>
        </p:blipFill>
        <p:spPr>
          <a:xfrm>
            <a:off x="2467820" y="522429"/>
            <a:ext cx="469777" cy="54629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41A83DE-F7C9-6FA6-0A71-D33A153CF8CD}"/>
              </a:ext>
            </a:extLst>
          </p:cNvPr>
          <p:cNvSpPr txBox="1"/>
          <p:nvPr/>
        </p:nvSpPr>
        <p:spPr>
          <a:xfrm>
            <a:off x="774879" y="2915486"/>
            <a:ext cx="10522038" cy="375487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/>
            <a:r>
              <a:rPr lang="es-ES" sz="2400" b="1" u="sng" dirty="0">
                <a:ea typeface="+mn-lt"/>
                <a:cs typeface="+mn-lt"/>
              </a:rPr>
              <a:t>La adopción de Salesforce pretende: </a:t>
            </a:r>
          </a:p>
          <a:p>
            <a:pPr algn="just"/>
            <a:endParaRPr lang="es-ES" sz="2400" b="1" u="sng" dirty="0">
              <a:ea typeface="+mn-lt"/>
              <a:cs typeface="+mn-lt"/>
            </a:endParaRPr>
          </a:p>
          <a:p>
            <a:pPr marL="342900" indent="-342900" algn="just">
              <a:buFont typeface="Arial"/>
              <a:buChar char="•"/>
            </a:pPr>
            <a:r>
              <a:rPr lang="es-ES" sz="2200" dirty="0">
                <a:ea typeface="+mn-lt"/>
                <a:cs typeface="+mn-lt"/>
              </a:rPr>
              <a:t>Reducir las tareas administrativas. </a:t>
            </a:r>
            <a:endParaRPr lang="es-ES" dirty="0">
              <a:ea typeface="+mn-lt"/>
              <a:cs typeface="+mn-lt"/>
            </a:endParaRPr>
          </a:p>
          <a:p>
            <a:pPr marL="342900" indent="-342900" algn="just">
              <a:buFont typeface="Arial"/>
              <a:buChar char="•"/>
            </a:pPr>
            <a:endParaRPr lang="es-ES" sz="2200" dirty="0">
              <a:ea typeface="+mn-lt"/>
              <a:cs typeface="+mn-lt"/>
            </a:endParaRPr>
          </a:p>
          <a:p>
            <a:pPr marL="342900" indent="-342900" algn="just">
              <a:buFont typeface="Arial"/>
              <a:buChar char="•"/>
            </a:pPr>
            <a:r>
              <a:rPr lang="es-ES" sz="2200" dirty="0">
                <a:ea typeface="+mn-lt"/>
                <a:cs typeface="+mn-lt"/>
              </a:rPr>
              <a:t>Permitir la generación de informes en tiempo real. </a:t>
            </a:r>
            <a:endParaRPr lang="es-ES" dirty="0">
              <a:ea typeface="+mn-lt"/>
              <a:cs typeface="+mn-lt"/>
            </a:endParaRPr>
          </a:p>
          <a:p>
            <a:pPr marL="342900" indent="-342900" algn="just">
              <a:buFont typeface="Arial"/>
              <a:buChar char="•"/>
            </a:pPr>
            <a:endParaRPr lang="es-ES" sz="2200" dirty="0">
              <a:ea typeface="+mn-lt"/>
              <a:cs typeface="+mn-lt"/>
            </a:endParaRPr>
          </a:p>
          <a:p>
            <a:pPr marL="342900" indent="-342900" algn="just">
              <a:buFont typeface="Arial"/>
              <a:buChar char="•"/>
            </a:pPr>
            <a:r>
              <a:rPr lang="es-ES" sz="2200" dirty="0">
                <a:ea typeface="+mn-lt"/>
                <a:cs typeface="+mn-lt"/>
              </a:rPr>
              <a:t>Garantizar una transición fluida con una resistencia mínima del equipo.</a:t>
            </a:r>
            <a:endParaRPr lang="es-ES" dirty="0"/>
          </a:p>
          <a:p>
            <a:pPr marL="342900" indent="-342900" algn="just">
              <a:buFont typeface="Arial"/>
              <a:buChar char="•"/>
            </a:pPr>
            <a:endParaRPr lang="es-ES" sz="2200" dirty="0"/>
          </a:p>
          <a:p>
            <a:pPr marL="342900" indent="-342900" algn="just">
              <a:buFont typeface="Arial"/>
              <a:buChar char="•"/>
            </a:pPr>
            <a:endParaRPr lang="es-ES" sz="2200" dirty="0"/>
          </a:p>
          <a:p>
            <a:pPr marL="285750" indent="-285750" algn="just">
              <a:buFont typeface="Arial"/>
              <a:buChar char="•"/>
            </a:pPr>
            <a:endParaRPr lang="es-ES" dirty="0"/>
          </a:p>
          <a:p>
            <a:pPr algn="just"/>
            <a:endParaRPr lang="es-ES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0E39B4EA-5064-5394-C4AD-DDAE32741E97}"/>
              </a:ext>
            </a:extLst>
          </p:cNvPr>
          <p:cNvSpPr txBox="1"/>
          <p:nvPr/>
        </p:nvSpPr>
        <p:spPr>
          <a:xfrm>
            <a:off x="1438737" y="1717742"/>
            <a:ext cx="9461675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3000" b="1" dirty="0">
                <a:ea typeface="+mn-lt"/>
                <a:cs typeface="+mn-lt"/>
              </a:rPr>
              <a:t>                                 </a:t>
            </a:r>
            <a:r>
              <a:rPr lang="es-ES" sz="3000" b="1" u="sng" dirty="0">
                <a:ea typeface="+mn-lt"/>
                <a:cs typeface="+mn-lt"/>
              </a:rPr>
              <a:t>Objetivos del Proyecto</a:t>
            </a:r>
            <a:endParaRPr lang="es-ES" sz="3000" b="1" u="sng"/>
          </a:p>
        </p:txBody>
      </p:sp>
    </p:spTree>
    <p:extLst>
      <p:ext uri="{BB962C8B-B14F-4D97-AF65-F5344CB8AC3E}">
        <p14:creationId xmlns:p14="http://schemas.microsoft.com/office/powerpoint/2010/main" val="11054802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text on a black background&#10;&#10;Description automatically generated">
            <a:extLst>
              <a:ext uri="{FF2B5EF4-FFF2-40B4-BE49-F238E27FC236}">
                <a16:creationId xmlns:a16="http://schemas.microsoft.com/office/drawing/2014/main" id="{A7BFCF92-C8AE-0470-08D2-654C79BF95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148" y="240011"/>
            <a:ext cx="1603989" cy="490804"/>
          </a:xfrm>
          <a:prstGeom prst="rect">
            <a:avLst/>
          </a:prstGeom>
        </p:spPr>
      </p:pic>
      <p:pic>
        <p:nvPicPr>
          <p:cNvPr id="5" name="Picture 4" descr="A blue cloud with white text&#10;&#10;Description automatically generated">
            <a:extLst>
              <a:ext uri="{FF2B5EF4-FFF2-40B4-BE49-F238E27FC236}">
                <a16:creationId xmlns:a16="http://schemas.microsoft.com/office/drawing/2014/main" id="{B1D1626F-794F-C169-FC33-6F65A410D6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9209" y="251403"/>
            <a:ext cx="697861" cy="490804"/>
          </a:xfrm>
          <a:prstGeom prst="rect">
            <a:avLst/>
          </a:prstGeom>
        </p:spPr>
      </p:pic>
      <p:pic>
        <p:nvPicPr>
          <p:cNvPr id="19" name="Picture 18" descr="A logo with a letter g and a cloud in the middle&#10;&#10;Description automatically generated">
            <a:extLst>
              <a:ext uri="{FF2B5EF4-FFF2-40B4-BE49-F238E27FC236}">
                <a16:creationId xmlns:a16="http://schemas.microsoft.com/office/drawing/2014/main" id="{1F3EFFEA-E457-075B-4852-6227C096C27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599" t="16680" r="21758" b="17451"/>
          <a:stretch/>
        </p:blipFill>
        <p:spPr>
          <a:xfrm>
            <a:off x="2424890" y="221922"/>
            <a:ext cx="469777" cy="54629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41A83DE-F7C9-6FA6-0A71-D33A153CF8CD}"/>
              </a:ext>
            </a:extLst>
          </p:cNvPr>
          <p:cNvSpPr txBox="1"/>
          <p:nvPr/>
        </p:nvSpPr>
        <p:spPr>
          <a:xfrm>
            <a:off x="1726838" y="2164425"/>
            <a:ext cx="9691355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/>
            <a:r>
              <a:rPr lang="es-ES" sz="1600"/>
              <a:t>Como </a:t>
            </a:r>
            <a:r>
              <a:rPr lang="es-ES" sz="1600" b="1"/>
              <a:t>ONG </a:t>
            </a:r>
            <a:r>
              <a:rPr lang="es-ES" sz="1600" b="1" err="1"/>
              <a:t>Partner</a:t>
            </a:r>
            <a:r>
              <a:rPr lang="es-ES" sz="1600"/>
              <a:t>, quiero acceder al sitio web de la Organización Mundial de la Salud, para completar en línea el formulario de solicitud de una subvención, de manera simple y directa.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3D755D-117F-297E-FAAE-B7A6AD2E8362}"/>
              </a:ext>
            </a:extLst>
          </p:cNvPr>
          <p:cNvSpPr txBox="1"/>
          <p:nvPr/>
        </p:nvSpPr>
        <p:spPr>
          <a:xfrm>
            <a:off x="1673176" y="1610169"/>
            <a:ext cx="9691355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 algn="just">
              <a:buAutoNum type="arabicPeriod"/>
            </a:pPr>
            <a:r>
              <a:rPr lang="es-ES" b="1"/>
              <a:t>Presentar el formulario de solicitud de subvención.</a:t>
            </a:r>
            <a:endParaRPr lang="es-E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B9B37E22-E6D8-01F4-35F9-3C4A95068590}"/>
              </a:ext>
            </a:extLst>
          </p:cNvPr>
          <p:cNvGrpSpPr/>
          <p:nvPr/>
        </p:nvGrpSpPr>
        <p:grpSpPr>
          <a:xfrm rot="2076938">
            <a:off x="2172827" y="2981345"/>
            <a:ext cx="114110" cy="229496"/>
            <a:chOff x="6836606" y="308727"/>
            <a:chExt cx="2043377" cy="4109599"/>
          </a:xfrm>
        </p:grpSpPr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3118C197-D5AD-2F0B-0D4C-C66D00C1127D}"/>
                </a:ext>
              </a:extLst>
            </p:cNvPr>
            <p:cNvSpPr/>
            <p:nvPr/>
          </p:nvSpPr>
          <p:spPr>
            <a:xfrm>
              <a:off x="6836606" y="3375181"/>
              <a:ext cx="1601649" cy="1035833"/>
            </a:xfrm>
            <a:prstGeom prst="roundRect">
              <a:avLst/>
            </a:prstGeom>
            <a:solidFill>
              <a:srgbClr val="DFD4B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FFF36AE5-E432-63B3-4D7E-9DD804D6667F}"/>
                </a:ext>
              </a:extLst>
            </p:cNvPr>
            <p:cNvSpPr/>
            <p:nvPr/>
          </p:nvSpPr>
          <p:spPr>
            <a:xfrm>
              <a:off x="7862552" y="308727"/>
              <a:ext cx="1017431" cy="4109599"/>
            </a:xfrm>
            <a:prstGeom prst="roundRect">
              <a:avLst/>
            </a:prstGeom>
            <a:solidFill>
              <a:srgbClr val="9D9B9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A7C92558-3401-005B-2880-BA8FDFBFA2DD}"/>
              </a:ext>
            </a:extLst>
          </p:cNvPr>
          <p:cNvSpPr txBox="1"/>
          <p:nvPr/>
        </p:nvSpPr>
        <p:spPr>
          <a:xfrm>
            <a:off x="2619113" y="2968884"/>
            <a:ext cx="8572235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/>
            <a:r>
              <a:rPr lang="es-ES" sz="1600"/>
              <a:t>Dado que soy </a:t>
            </a:r>
            <a:r>
              <a:rPr lang="es-ES" sz="1600" err="1"/>
              <a:t>Partner</a:t>
            </a:r>
            <a:r>
              <a:rPr lang="es-ES" sz="1600"/>
              <a:t> de la OMS entonces puedo enviar mi solicitud desde la página web.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FAEF1349-89F2-B839-7444-7567161DBB02}"/>
              </a:ext>
            </a:extLst>
          </p:cNvPr>
          <p:cNvGrpSpPr/>
          <p:nvPr/>
        </p:nvGrpSpPr>
        <p:grpSpPr>
          <a:xfrm rot="2076938">
            <a:off x="2172827" y="3512110"/>
            <a:ext cx="114110" cy="229496"/>
            <a:chOff x="6836606" y="308727"/>
            <a:chExt cx="2043377" cy="4109599"/>
          </a:xfrm>
        </p:grpSpPr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id="{FD6AACA0-DBC8-B7E1-D137-EAEB06A28D40}"/>
                </a:ext>
              </a:extLst>
            </p:cNvPr>
            <p:cNvSpPr/>
            <p:nvPr/>
          </p:nvSpPr>
          <p:spPr>
            <a:xfrm>
              <a:off x="6836606" y="3375181"/>
              <a:ext cx="1601649" cy="1035833"/>
            </a:xfrm>
            <a:prstGeom prst="roundRect">
              <a:avLst/>
            </a:prstGeom>
            <a:solidFill>
              <a:srgbClr val="DFD4B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FAEBFBBD-6912-8E47-E806-BE96B7D631A9}"/>
                </a:ext>
              </a:extLst>
            </p:cNvPr>
            <p:cNvSpPr/>
            <p:nvPr/>
          </p:nvSpPr>
          <p:spPr>
            <a:xfrm>
              <a:off x="7862552" y="308727"/>
              <a:ext cx="1017431" cy="4109599"/>
            </a:xfrm>
            <a:prstGeom prst="roundRect">
              <a:avLst/>
            </a:prstGeom>
            <a:solidFill>
              <a:srgbClr val="9D9B9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9D328DF0-AF01-7730-7191-2EDCA10FF8EB}"/>
              </a:ext>
            </a:extLst>
          </p:cNvPr>
          <p:cNvSpPr txBox="1"/>
          <p:nvPr/>
        </p:nvSpPr>
        <p:spPr>
          <a:xfrm>
            <a:off x="2619113" y="3462574"/>
            <a:ext cx="8572235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/>
            <a:r>
              <a:rPr lang="es-ES" sz="1600"/>
              <a:t>Dado que completé el formulario de forma correcta entonces recibo una confirmación de datos enviados.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3E6E9CF-EB46-C6EF-71A5-F584808F98E9}"/>
              </a:ext>
            </a:extLst>
          </p:cNvPr>
          <p:cNvSpPr txBox="1"/>
          <p:nvPr/>
        </p:nvSpPr>
        <p:spPr>
          <a:xfrm>
            <a:off x="1051773" y="908057"/>
            <a:ext cx="6792531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es-ES" sz="2800" b="1" u="sng"/>
              <a:t>Historias de Usuarios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A33E40-4749-D734-54B0-44F33A14CEEE}"/>
              </a:ext>
            </a:extLst>
          </p:cNvPr>
          <p:cNvSpPr txBox="1"/>
          <p:nvPr/>
        </p:nvSpPr>
        <p:spPr>
          <a:xfrm>
            <a:off x="1673176" y="4615717"/>
            <a:ext cx="9691355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/>
            <a:r>
              <a:rPr lang="es-ES" sz="1600"/>
              <a:t>Como </a:t>
            </a:r>
            <a:r>
              <a:rPr lang="es-ES" sz="1600" b="1"/>
              <a:t>Gerente de Subvenciones</a:t>
            </a:r>
            <a:r>
              <a:rPr lang="es-ES" sz="1600"/>
              <a:t>, quiero consultar las estadísticas en tiempo real, para obtener una visión actualizada y precisa del estado de las subvenciones.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44927B-A3DE-3E1F-FD5D-CEAC4A4E8010}"/>
              </a:ext>
            </a:extLst>
          </p:cNvPr>
          <p:cNvSpPr txBox="1"/>
          <p:nvPr/>
        </p:nvSpPr>
        <p:spPr>
          <a:xfrm>
            <a:off x="1726837" y="4076302"/>
            <a:ext cx="9691355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/>
            <a:r>
              <a:rPr lang="es-ES" sz="1600" b="1"/>
              <a:t>2. </a:t>
            </a:r>
            <a:r>
              <a:rPr lang="es-ES" b="1"/>
              <a:t>  Acceder a informes con datos actualizados​.</a:t>
            </a:r>
            <a:endParaRPr lang="es-E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B1C4482-8774-5F8C-6EE1-4D263C6ACD02}"/>
              </a:ext>
            </a:extLst>
          </p:cNvPr>
          <p:cNvGrpSpPr/>
          <p:nvPr/>
        </p:nvGrpSpPr>
        <p:grpSpPr>
          <a:xfrm rot="2076938">
            <a:off x="2172827" y="5433111"/>
            <a:ext cx="114110" cy="229496"/>
            <a:chOff x="6836606" y="308727"/>
            <a:chExt cx="2043377" cy="4109599"/>
          </a:xfrm>
        </p:grpSpPr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FD4C91C0-5858-A2A2-C2A0-2376ED2B98E5}"/>
                </a:ext>
              </a:extLst>
            </p:cNvPr>
            <p:cNvSpPr/>
            <p:nvPr/>
          </p:nvSpPr>
          <p:spPr>
            <a:xfrm>
              <a:off x="6836606" y="3375181"/>
              <a:ext cx="1601649" cy="1035833"/>
            </a:xfrm>
            <a:prstGeom prst="roundRect">
              <a:avLst/>
            </a:prstGeom>
            <a:solidFill>
              <a:srgbClr val="DFD4B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666E4DA1-CE14-EEB8-7490-4B9C05E9A290}"/>
                </a:ext>
              </a:extLst>
            </p:cNvPr>
            <p:cNvSpPr/>
            <p:nvPr/>
          </p:nvSpPr>
          <p:spPr>
            <a:xfrm>
              <a:off x="7862552" y="308727"/>
              <a:ext cx="1017431" cy="4109599"/>
            </a:xfrm>
            <a:prstGeom prst="roundRect">
              <a:avLst/>
            </a:prstGeom>
            <a:solidFill>
              <a:srgbClr val="9D9B9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B046CFB1-F00C-3F23-61B4-8387BB22D5A6}"/>
              </a:ext>
            </a:extLst>
          </p:cNvPr>
          <p:cNvSpPr txBox="1"/>
          <p:nvPr/>
        </p:nvSpPr>
        <p:spPr>
          <a:xfrm>
            <a:off x="2659279" y="5382761"/>
            <a:ext cx="8572235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/>
            <a:r>
              <a:rPr lang="es-ES" sz="1600"/>
              <a:t>Dado que necesito analizar los datos recurrentemente entonces quiero tener los informes a la mano.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69418146-1A9A-C52C-F1BE-FF11A53ADC07}"/>
              </a:ext>
            </a:extLst>
          </p:cNvPr>
          <p:cNvGrpSpPr/>
          <p:nvPr/>
        </p:nvGrpSpPr>
        <p:grpSpPr>
          <a:xfrm rot="2076938">
            <a:off x="2172827" y="5948213"/>
            <a:ext cx="114110" cy="229496"/>
            <a:chOff x="6836606" y="308727"/>
            <a:chExt cx="2043377" cy="4109599"/>
          </a:xfrm>
        </p:grpSpPr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27F80FFB-0F2E-CE34-A5F9-DEB86F1977A8}"/>
                </a:ext>
              </a:extLst>
            </p:cNvPr>
            <p:cNvSpPr/>
            <p:nvPr/>
          </p:nvSpPr>
          <p:spPr>
            <a:xfrm>
              <a:off x="6836606" y="3375181"/>
              <a:ext cx="1601649" cy="1035833"/>
            </a:xfrm>
            <a:prstGeom prst="roundRect">
              <a:avLst/>
            </a:prstGeom>
            <a:solidFill>
              <a:srgbClr val="DFD4B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09B78853-A500-BAD6-E728-9D10879697D0}"/>
                </a:ext>
              </a:extLst>
            </p:cNvPr>
            <p:cNvSpPr/>
            <p:nvPr/>
          </p:nvSpPr>
          <p:spPr>
            <a:xfrm>
              <a:off x="7862552" y="308727"/>
              <a:ext cx="1017431" cy="4109599"/>
            </a:xfrm>
            <a:prstGeom prst="roundRect">
              <a:avLst/>
            </a:prstGeom>
            <a:solidFill>
              <a:srgbClr val="9D9B9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E2A34269-C20D-0A59-FFB4-9ADB757367F8}"/>
              </a:ext>
            </a:extLst>
          </p:cNvPr>
          <p:cNvSpPr txBox="1"/>
          <p:nvPr/>
        </p:nvSpPr>
        <p:spPr>
          <a:xfrm>
            <a:off x="2659279" y="5973966"/>
            <a:ext cx="8572235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/>
            <a:r>
              <a:rPr lang="es-ES" sz="1600"/>
              <a:t>Dado que manejo gran cantidad de datos entonces quiero poder filtrar la información que necesito.</a:t>
            </a:r>
          </a:p>
        </p:txBody>
      </p:sp>
    </p:spTree>
    <p:extLst>
      <p:ext uri="{BB962C8B-B14F-4D97-AF65-F5344CB8AC3E}">
        <p14:creationId xmlns:p14="http://schemas.microsoft.com/office/powerpoint/2010/main" val="32629110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blue text on a black background&#10;&#10;Description automatically generated">
            <a:extLst>
              <a:ext uri="{FF2B5EF4-FFF2-40B4-BE49-F238E27FC236}">
                <a16:creationId xmlns:a16="http://schemas.microsoft.com/office/drawing/2014/main" id="{5CECBC69-D322-AFEE-DDC1-2D19B37AFD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148" y="240011"/>
            <a:ext cx="1603989" cy="490804"/>
          </a:xfrm>
          <a:prstGeom prst="rect">
            <a:avLst/>
          </a:prstGeom>
        </p:spPr>
      </p:pic>
      <p:pic>
        <p:nvPicPr>
          <p:cNvPr id="14" name="Picture 13" descr="A blue cloud with white text&#10;&#10;Description automatically generated">
            <a:extLst>
              <a:ext uri="{FF2B5EF4-FFF2-40B4-BE49-F238E27FC236}">
                <a16:creationId xmlns:a16="http://schemas.microsoft.com/office/drawing/2014/main" id="{CA69FB11-5AB1-70C0-D485-9473B11DCD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9209" y="251403"/>
            <a:ext cx="697861" cy="490804"/>
          </a:xfrm>
          <a:prstGeom prst="rect">
            <a:avLst/>
          </a:prstGeom>
        </p:spPr>
      </p:pic>
      <p:pic>
        <p:nvPicPr>
          <p:cNvPr id="15" name="Picture 14" descr="A logo with a letter g and a cloud in the middle&#10;&#10;Description automatically generated">
            <a:extLst>
              <a:ext uri="{FF2B5EF4-FFF2-40B4-BE49-F238E27FC236}">
                <a16:creationId xmlns:a16="http://schemas.microsoft.com/office/drawing/2014/main" id="{6A289FB8-01CD-20B4-C742-7DCAD918C4F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599" t="16680" r="21758" b="17451"/>
          <a:stretch/>
        </p:blipFill>
        <p:spPr>
          <a:xfrm>
            <a:off x="2424890" y="221922"/>
            <a:ext cx="469777" cy="54629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674AD5A-A0CB-38B8-CF7F-223631A3A3A2}"/>
              </a:ext>
            </a:extLst>
          </p:cNvPr>
          <p:cNvSpPr txBox="1"/>
          <p:nvPr/>
        </p:nvSpPr>
        <p:spPr>
          <a:xfrm>
            <a:off x="4571999" y="285578"/>
            <a:ext cx="67925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2000" b="1"/>
              <a:t>Mapa de Proceso Actual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B910C2-5DD6-ABAA-25F9-EB73CFDA73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2858" y="1001274"/>
            <a:ext cx="8986283" cy="5706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6466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blue text on a black background&#10;&#10;Description automatically generated">
            <a:extLst>
              <a:ext uri="{FF2B5EF4-FFF2-40B4-BE49-F238E27FC236}">
                <a16:creationId xmlns:a16="http://schemas.microsoft.com/office/drawing/2014/main" id="{5CECBC69-D322-AFEE-DDC1-2D19B37AFD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148" y="240011"/>
            <a:ext cx="1603989" cy="490804"/>
          </a:xfrm>
          <a:prstGeom prst="rect">
            <a:avLst/>
          </a:prstGeom>
        </p:spPr>
      </p:pic>
      <p:pic>
        <p:nvPicPr>
          <p:cNvPr id="14" name="Picture 13" descr="A blue cloud with white text&#10;&#10;Description automatically generated">
            <a:extLst>
              <a:ext uri="{FF2B5EF4-FFF2-40B4-BE49-F238E27FC236}">
                <a16:creationId xmlns:a16="http://schemas.microsoft.com/office/drawing/2014/main" id="{CA69FB11-5AB1-70C0-D485-9473B11DCD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9209" y="251403"/>
            <a:ext cx="697861" cy="490804"/>
          </a:xfrm>
          <a:prstGeom prst="rect">
            <a:avLst/>
          </a:prstGeom>
        </p:spPr>
      </p:pic>
      <p:pic>
        <p:nvPicPr>
          <p:cNvPr id="15" name="Picture 14" descr="A logo with a letter g and a cloud in the middle&#10;&#10;Description automatically generated">
            <a:extLst>
              <a:ext uri="{FF2B5EF4-FFF2-40B4-BE49-F238E27FC236}">
                <a16:creationId xmlns:a16="http://schemas.microsoft.com/office/drawing/2014/main" id="{6A289FB8-01CD-20B4-C742-7DCAD918C4F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599" t="16680" r="21758" b="17451"/>
          <a:stretch/>
        </p:blipFill>
        <p:spPr>
          <a:xfrm>
            <a:off x="2424890" y="221922"/>
            <a:ext cx="469777" cy="54629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674AD5A-A0CB-38B8-CF7F-223631A3A3A2}"/>
              </a:ext>
            </a:extLst>
          </p:cNvPr>
          <p:cNvSpPr txBox="1"/>
          <p:nvPr/>
        </p:nvSpPr>
        <p:spPr>
          <a:xfrm>
            <a:off x="4571999" y="285578"/>
            <a:ext cx="67925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2000" b="1"/>
              <a:t>Mapa de Proceso Futuro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98F5EA-93A4-B9E8-7088-42EB3BF3FE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24142" y="1275618"/>
            <a:ext cx="9205758" cy="5432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0404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rrow: Right 18">
            <a:extLst>
              <a:ext uri="{FF2B5EF4-FFF2-40B4-BE49-F238E27FC236}">
                <a16:creationId xmlns:a16="http://schemas.microsoft.com/office/drawing/2014/main" id="{BA18007B-5B71-C6BE-30D7-50522D7A9484}"/>
              </a:ext>
            </a:extLst>
          </p:cNvPr>
          <p:cNvSpPr/>
          <p:nvPr/>
        </p:nvSpPr>
        <p:spPr>
          <a:xfrm rot="5400000">
            <a:off x="8632422" y="4269867"/>
            <a:ext cx="450422" cy="825800"/>
          </a:xfrm>
          <a:prstGeom prst="rightArrow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800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EF09216C-1C3F-8E32-9FE6-F50A467B114C}"/>
              </a:ext>
            </a:extLst>
          </p:cNvPr>
          <p:cNvSpPr/>
          <p:nvPr/>
        </p:nvSpPr>
        <p:spPr>
          <a:xfrm rot="5400000">
            <a:off x="8632422" y="2244116"/>
            <a:ext cx="450422" cy="825800"/>
          </a:xfrm>
          <a:prstGeom prst="rightArrow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800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E767F8AC-34B6-34AA-E921-6B34DA7FA3E0}"/>
              </a:ext>
            </a:extLst>
          </p:cNvPr>
          <p:cNvSpPr/>
          <p:nvPr/>
        </p:nvSpPr>
        <p:spPr>
          <a:xfrm>
            <a:off x="6102597" y="1252124"/>
            <a:ext cx="450422" cy="825800"/>
          </a:xfrm>
          <a:prstGeom prst="rightArrow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8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729BDF0-A34D-B63B-0E82-9777F181EB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1909" y="1032590"/>
            <a:ext cx="4736815" cy="5603488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3735CB5-596C-B324-19D0-01D2D08AEDBB}"/>
              </a:ext>
            </a:extLst>
          </p:cNvPr>
          <p:cNvSpPr/>
          <p:nvPr/>
        </p:nvSpPr>
        <p:spPr>
          <a:xfrm>
            <a:off x="6743826" y="1003109"/>
            <a:ext cx="4227615" cy="1308655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/>
              <a:t>La solicitud se almacena en el objeto Lead automáticamente.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6B7663-89A6-387F-832B-22A341C92FD1}"/>
              </a:ext>
            </a:extLst>
          </p:cNvPr>
          <p:cNvSpPr txBox="1"/>
          <p:nvPr/>
        </p:nvSpPr>
        <p:spPr>
          <a:xfrm>
            <a:off x="6915346" y="1334271"/>
            <a:ext cx="38845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/>
              <a:t>La solicitud se almacena en el objeto </a:t>
            </a:r>
            <a:r>
              <a:rPr lang="es-ES" b="1"/>
              <a:t>Lead</a:t>
            </a:r>
            <a:r>
              <a:rPr lang="es-ES"/>
              <a:t> automáticamente.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538EEA8-6F4D-F931-0511-08BDD52DAC59}"/>
              </a:ext>
            </a:extLst>
          </p:cNvPr>
          <p:cNvSpPr/>
          <p:nvPr/>
        </p:nvSpPr>
        <p:spPr>
          <a:xfrm>
            <a:off x="6743826" y="5044841"/>
            <a:ext cx="4227615" cy="1308655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/>
              <a:t>La solicitud se almacena en el objeto Lead automáticamente.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E5966E3-6465-6791-93DA-B64366AA3347}"/>
              </a:ext>
            </a:extLst>
          </p:cNvPr>
          <p:cNvSpPr txBox="1"/>
          <p:nvPr/>
        </p:nvSpPr>
        <p:spPr>
          <a:xfrm>
            <a:off x="6915346" y="5237503"/>
            <a:ext cx="38845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/>
              <a:t>La oportunidad se vincula a la </a:t>
            </a:r>
            <a:r>
              <a:rPr lang="es-ES" b="1"/>
              <a:t>cuenta</a:t>
            </a:r>
            <a:r>
              <a:rPr lang="es-ES"/>
              <a:t> y al </a:t>
            </a:r>
            <a:r>
              <a:rPr lang="es-ES" b="1"/>
              <a:t>contacto</a:t>
            </a:r>
            <a:r>
              <a:rPr lang="es-ES"/>
              <a:t> que ya existen en Salesforce.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87D7F11D-7D1F-C076-A1CB-2283DA45A414}"/>
              </a:ext>
            </a:extLst>
          </p:cNvPr>
          <p:cNvSpPr/>
          <p:nvPr/>
        </p:nvSpPr>
        <p:spPr>
          <a:xfrm>
            <a:off x="6743826" y="3007756"/>
            <a:ext cx="4227615" cy="1308655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/>
              <a:t>La solicitud se almacena en el objeto Lead automáticamente.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F6FF029-813E-4940-5889-FA748F18AF7A}"/>
              </a:ext>
            </a:extLst>
          </p:cNvPr>
          <p:cNvSpPr txBox="1"/>
          <p:nvPr/>
        </p:nvSpPr>
        <p:spPr>
          <a:xfrm>
            <a:off x="6915346" y="3200418"/>
            <a:ext cx="38845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/>
              <a:t>El </a:t>
            </a:r>
            <a:r>
              <a:rPr lang="es-ES" b="1"/>
              <a:t>agente de preselección </a:t>
            </a:r>
            <a:r>
              <a:rPr lang="es-ES"/>
              <a:t>evalúa si esa solicitud es viable de ser convertida en una </a:t>
            </a:r>
            <a:r>
              <a:rPr lang="es-ES" b="1"/>
              <a:t>oportunidad</a:t>
            </a:r>
            <a:r>
              <a:rPr lang="es-ES"/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5CEF73-0C9B-22D0-5FE2-1C7408122EA1}"/>
              </a:ext>
            </a:extLst>
          </p:cNvPr>
          <p:cNvSpPr txBox="1"/>
          <p:nvPr/>
        </p:nvSpPr>
        <p:spPr>
          <a:xfrm>
            <a:off x="3994150" y="328055"/>
            <a:ext cx="73703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2000" b="1"/>
              <a:t>MVP</a:t>
            </a:r>
            <a:r>
              <a:rPr lang="es-ES" sz="2000"/>
              <a:t>. </a:t>
            </a:r>
            <a:r>
              <a:rPr lang="es-ES" sz="1600"/>
              <a:t>La solicitud se completa online e ingresa automáticamente a Salesforce.</a:t>
            </a:r>
          </a:p>
        </p:txBody>
      </p:sp>
      <p:pic>
        <p:nvPicPr>
          <p:cNvPr id="6" name="Picture 5" descr="A blue text on a black background&#10;&#10;Description automatically generated">
            <a:extLst>
              <a:ext uri="{FF2B5EF4-FFF2-40B4-BE49-F238E27FC236}">
                <a16:creationId xmlns:a16="http://schemas.microsoft.com/office/drawing/2014/main" id="{8D66122B-F185-A424-A55E-C9F268FBBF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148" y="240011"/>
            <a:ext cx="1603989" cy="490804"/>
          </a:xfrm>
          <a:prstGeom prst="rect">
            <a:avLst/>
          </a:prstGeom>
        </p:spPr>
      </p:pic>
      <p:pic>
        <p:nvPicPr>
          <p:cNvPr id="7" name="Picture 6" descr="A blue cloud with white text&#10;&#10;Description automatically generated">
            <a:extLst>
              <a:ext uri="{FF2B5EF4-FFF2-40B4-BE49-F238E27FC236}">
                <a16:creationId xmlns:a16="http://schemas.microsoft.com/office/drawing/2014/main" id="{304B7B1B-EC84-589A-FC52-66B0D09007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9209" y="251403"/>
            <a:ext cx="697861" cy="490804"/>
          </a:xfrm>
          <a:prstGeom prst="rect">
            <a:avLst/>
          </a:prstGeom>
        </p:spPr>
      </p:pic>
      <p:pic>
        <p:nvPicPr>
          <p:cNvPr id="9" name="Picture 8" descr="A logo with a letter g and a cloud in the middle&#10;&#10;Description automatically generated">
            <a:extLst>
              <a:ext uri="{FF2B5EF4-FFF2-40B4-BE49-F238E27FC236}">
                <a16:creationId xmlns:a16="http://schemas.microsoft.com/office/drawing/2014/main" id="{3347C11E-B209-8CCC-DEE0-90F6F226247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599" t="16680" r="21758" b="17451"/>
          <a:stretch/>
        </p:blipFill>
        <p:spPr>
          <a:xfrm>
            <a:off x="2424890" y="221922"/>
            <a:ext cx="469777" cy="54629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966AC17-ADB1-DBFF-4BEC-802F57B03F7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4829" t="4520" r="8281" b="6039"/>
          <a:stretch/>
        </p:blipFill>
        <p:spPr>
          <a:xfrm>
            <a:off x="6927847" y="1993414"/>
            <a:ext cx="720035" cy="71561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BED9355-5EBD-2C9C-0478-B0BD554C2618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5761" t="7941" r="5546" b="5786"/>
          <a:stretch/>
        </p:blipFill>
        <p:spPr>
          <a:xfrm>
            <a:off x="9948822" y="4160540"/>
            <a:ext cx="709631" cy="71492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D389F23-C004-1669-DED0-06674B379658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5704" t="8294" r="5922" b="3402"/>
          <a:stretch/>
        </p:blipFill>
        <p:spPr>
          <a:xfrm>
            <a:off x="6208257" y="5921151"/>
            <a:ext cx="707089" cy="71492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DF59493-3533-AB10-2100-8FC11ACE5956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6596" t="8985" r="3388" b="4240"/>
          <a:stretch/>
        </p:blipFill>
        <p:spPr>
          <a:xfrm>
            <a:off x="6978485" y="5919611"/>
            <a:ext cx="720223" cy="70257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4A9893F-815F-4469-8BBC-14D2D2DC8110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t="2001" r="69529" b="4000"/>
          <a:stretch/>
        </p:blipFill>
        <p:spPr>
          <a:xfrm>
            <a:off x="10761555" y="3420702"/>
            <a:ext cx="815809" cy="144288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18F0ABB-71A0-81F6-AF03-F8C6968C4B6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01920" y="1931302"/>
            <a:ext cx="816935" cy="1444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191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52"/>
    </mc:Choice>
    <mc:Fallback xmlns="">
      <p:transition spd="slow" advTm="1252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CFD118C-14A2-594D-87E4-0090A581A9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200" y="900052"/>
            <a:ext cx="10947600" cy="571793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D36916C-5617-7A92-82B7-D9509032FD60}"/>
              </a:ext>
            </a:extLst>
          </p:cNvPr>
          <p:cNvSpPr txBox="1"/>
          <p:nvPr/>
        </p:nvSpPr>
        <p:spPr>
          <a:xfrm>
            <a:off x="4121150" y="328055"/>
            <a:ext cx="72433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b="1"/>
              <a:t>LEADS LIST VIEW</a:t>
            </a:r>
            <a:r>
              <a:rPr lang="es-ES"/>
              <a:t>. </a:t>
            </a:r>
            <a:r>
              <a:rPr lang="es-ES" sz="1400"/>
              <a:t>Podemos ver la nueva solicitud ingresada en el listado de Leads.</a:t>
            </a:r>
          </a:p>
        </p:txBody>
      </p:sp>
      <p:pic>
        <p:nvPicPr>
          <p:cNvPr id="6" name="Picture 5" descr="A blue text on a black background&#10;&#10;Description automatically generated">
            <a:extLst>
              <a:ext uri="{FF2B5EF4-FFF2-40B4-BE49-F238E27FC236}">
                <a16:creationId xmlns:a16="http://schemas.microsoft.com/office/drawing/2014/main" id="{3CFAF14C-51A4-1720-CD53-E87F67DBE2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148" y="240011"/>
            <a:ext cx="1603989" cy="490804"/>
          </a:xfrm>
          <a:prstGeom prst="rect">
            <a:avLst/>
          </a:prstGeom>
        </p:spPr>
      </p:pic>
      <p:pic>
        <p:nvPicPr>
          <p:cNvPr id="7" name="Picture 6" descr="A blue cloud with white text&#10;&#10;Description automatically generated">
            <a:extLst>
              <a:ext uri="{FF2B5EF4-FFF2-40B4-BE49-F238E27FC236}">
                <a16:creationId xmlns:a16="http://schemas.microsoft.com/office/drawing/2014/main" id="{512E8DD9-5D2E-9E24-229A-88D671B60C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9209" y="251403"/>
            <a:ext cx="697861" cy="490804"/>
          </a:xfrm>
          <a:prstGeom prst="rect">
            <a:avLst/>
          </a:prstGeom>
        </p:spPr>
      </p:pic>
      <p:pic>
        <p:nvPicPr>
          <p:cNvPr id="9" name="Picture 8" descr="A logo with a letter g and a cloud in the middle&#10;&#10;Description automatically generated">
            <a:extLst>
              <a:ext uri="{FF2B5EF4-FFF2-40B4-BE49-F238E27FC236}">
                <a16:creationId xmlns:a16="http://schemas.microsoft.com/office/drawing/2014/main" id="{9647EE55-02F9-D671-61B2-EE725B12282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599" t="16680" r="21758" b="17451"/>
          <a:stretch/>
        </p:blipFill>
        <p:spPr>
          <a:xfrm>
            <a:off x="2424890" y="221922"/>
            <a:ext cx="469777" cy="546299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C4911B7E-F535-F4E2-7BDD-D601870EA18F}"/>
              </a:ext>
            </a:extLst>
          </p:cNvPr>
          <p:cNvSpPr/>
          <p:nvPr/>
        </p:nvSpPr>
        <p:spPr>
          <a:xfrm rot="16200000">
            <a:off x="1290424" y="3031951"/>
            <a:ext cx="496233" cy="393558"/>
          </a:xfrm>
          <a:prstGeom prst="rightArrow">
            <a:avLst/>
          </a:prstGeom>
          <a:solidFill>
            <a:srgbClr val="009EDB"/>
          </a:solidFill>
          <a:ln>
            <a:solidFill>
              <a:srgbClr val="9D9B91"/>
            </a:solidFill>
          </a:ln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>
              <a:solidFill>
                <a:srgbClr val="DFD4BD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2B8E7AE-600D-4954-68CC-0A092861C69D}"/>
              </a:ext>
            </a:extLst>
          </p:cNvPr>
          <p:cNvSpPr/>
          <p:nvPr/>
        </p:nvSpPr>
        <p:spPr>
          <a:xfrm>
            <a:off x="622148" y="851934"/>
            <a:ext cx="10947652" cy="5766055"/>
          </a:xfrm>
          <a:prstGeom prst="rect">
            <a:avLst/>
          </a:prstGeom>
          <a:noFill/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72691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28"/>
    </mc:Choice>
    <mc:Fallback xmlns="">
      <p:transition spd="slow" advTm="2228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12222</TotalTime>
  <Words>712</Words>
  <Application>Microsoft Office PowerPoint</Application>
  <PresentationFormat>Panorámica</PresentationFormat>
  <Paragraphs>76</Paragraphs>
  <Slides>18</Slides>
  <Notes>3</Notes>
  <HiddenSlides>0</HiddenSlides>
  <MMClips>1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18</vt:i4>
      </vt:variant>
    </vt:vector>
  </HeadingPairs>
  <TitlesOfParts>
    <vt:vector size="22" baseType="lpstr">
      <vt:lpstr>Aptos</vt:lpstr>
      <vt:lpstr>Aptos Display</vt:lpstr>
      <vt:lpstr>Arial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Barbara Carceller</dc:creator>
  <cp:lastModifiedBy>Stella Durante</cp:lastModifiedBy>
  <cp:revision>85</cp:revision>
  <dcterms:created xsi:type="dcterms:W3CDTF">2024-02-16T17:50:16Z</dcterms:created>
  <dcterms:modified xsi:type="dcterms:W3CDTF">2025-08-08T20:28:05Z</dcterms:modified>
</cp:coreProperties>
</file>